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40"/>
  </p:notesMasterIdLst>
  <p:handoutMasterIdLst>
    <p:handoutMasterId r:id="rId41"/>
  </p:handoutMasterIdLst>
  <p:sldIdLst>
    <p:sldId id="358" r:id="rId6"/>
    <p:sldId id="372" r:id="rId7"/>
    <p:sldId id="308" r:id="rId8"/>
    <p:sldId id="349" r:id="rId9"/>
    <p:sldId id="310" r:id="rId10"/>
    <p:sldId id="351" r:id="rId11"/>
    <p:sldId id="352" r:id="rId12"/>
    <p:sldId id="312" r:id="rId13"/>
    <p:sldId id="315" r:id="rId14"/>
    <p:sldId id="277" r:id="rId15"/>
    <p:sldId id="360" r:id="rId16"/>
    <p:sldId id="367" r:id="rId17"/>
    <p:sldId id="299" r:id="rId18"/>
    <p:sldId id="267" r:id="rId19"/>
    <p:sldId id="279" r:id="rId20"/>
    <p:sldId id="306" r:id="rId21"/>
    <p:sldId id="318" r:id="rId22"/>
    <p:sldId id="363" r:id="rId23"/>
    <p:sldId id="281" r:id="rId24"/>
    <p:sldId id="258" r:id="rId25"/>
    <p:sldId id="338" r:id="rId26"/>
    <p:sldId id="282" r:id="rId27"/>
    <p:sldId id="362" r:id="rId28"/>
    <p:sldId id="319" r:id="rId29"/>
    <p:sldId id="353" r:id="rId30"/>
    <p:sldId id="354" r:id="rId31"/>
    <p:sldId id="364" r:id="rId32"/>
    <p:sldId id="355" r:id="rId33"/>
    <p:sldId id="257" r:id="rId34"/>
    <p:sldId id="369" r:id="rId35"/>
    <p:sldId id="259" r:id="rId36"/>
    <p:sldId id="260" r:id="rId37"/>
    <p:sldId id="371" r:id="rId38"/>
    <p:sldId id="284" r:id="rId39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5DDFF"/>
    <a:srgbClr val="333333"/>
    <a:srgbClr val="85878A"/>
    <a:srgbClr val="BCBEC3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10"/>
    <p:restoredTop sz="87762"/>
  </p:normalViewPr>
  <p:slideViewPr>
    <p:cSldViewPr snapToGrid="0">
      <p:cViewPr varScale="1">
        <p:scale>
          <a:sx n="93" d="100"/>
          <a:sy n="93" d="100"/>
        </p:scale>
        <p:origin x="2464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dirty="0">
                <a:solidFill>
                  <a:srgbClr val="FF0000"/>
                </a:solidFill>
              </a:rPr>
              <a:t>Utvikling</a:t>
            </a:r>
            <a:r>
              <a:rPr lang="nb-NO" baseline="0" dirty="0">
                <a:solidFill>
                  <a:srgbClr val="FF0000"/>
                </a:solidFill>
              </a:rPr>
              <a:t> aldersbestemte Troms Skikrets Gutter</a:t>
            </a:r>
            <a:endParaRPr lang="nb-NO" dirty="0">
              <a:solidFill>
                <a:srgbClr val="FF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G13-G14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'Ark1'!$A$2:$A$9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'Ark1'!$B$2:$B$9</c:f>
              <c:numCache>
                <c:formatCode>General</c:formatCode>
                <c:ptCount val="8"/>
                <c:pt idx="0">
                  <c:v>58</c:v>
                </c:pt>
                <c:pt idx="1">
                  <c:v>62</c:v>
                </c:pt>
                <c:pt idx="2">
                  <c:v>61</c:v>
                </c:pt>
                <c:pt idx="3">
                  <c:v>66</c:v>
                </c:pt>
                <c:pt idx="4">
                  <c:v>55</c:v>
                </c:pt>
                <c:pt idx="5">
                  <c:v>51</c:v>
                </c:pt>
                <c:pt idx="6">
                  <c:v>32</c:v>
                </c:pt>
                <c:pt idx="7">
                  <c:v>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2F0-48EB-B376-F704F816D4FB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G15-G16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'Ark1'!$A$2:$A$9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'Ark1'!$C$2:$C$9</c:f>
              <c:numCache>
                <c:formatCode>General</c:formatCode>
                <c:ptCount val="8"/>
                <c:pt idx="0">
                  <c:v>49</c:v>
                </c:pt>
                <c:pt idx="1">
                  <c:v>42</c:v>
                </c:pt>
                <c:pt idx="2">
                  <c:v>33</c:v>
                </c:pt>
                <c:pt idx="3">
                  <c:v>40</c:v>
                </c:pt>
                <c:pt idx="4">
                  <c:v>40</c:v>
                </c:pt>
                <c:pt idx="5">
                  <c:v>42</c:v>
                </c:pt>
                <c:pt idx="6">
                  <c:v>35</c:v>
                </c:pt>
                <c:pt idx="7">
                  <c:v>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2F0-48EB-B376-F704F816D4F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181847263"/>
        <c:axId val="1181838943"/>
      </c:lineChart>
      <c:catAx>
        <c:axId val="1181847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accent4"/>
          </a:solidFill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181838943"/>
        <c:crosses val="autoZero"/>
        <c:auto val="1"/>
        <c:lblAlgn val="ctr"/>
        <c:lblOffset val="100"/>
        <c:noMultiLvlLbl val="0"/>
      </c:catAx>
      <c:valAx>
        <c:axId val="1181838943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181847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dirty="0">
                <a:solidFill>
                  <a:srgbClr val="FF0000"/>
                </a:solidFill>
              </a:rPr>
              <a:t>Utvikling aldersbestemte Troms</a:t>
            </a:r>
            <a:r>
              <a:rPr lang="nb-NO" baseline="0" dirty="0">
                <a:solidFill>
                  <a:srgbClr val="FF0000"/>
                </a:solidFill>
              </a:rPr>
              <a:t> Skikrets Jenter</a:t>
            </a:r>
            <a:endParaRPr lang="nb-NO" dirty="0">
              <a:solidFill>
                <a:srgbClr val="FF0000"/>
              </a:solidFill>
            </a:endParaRPr>
          </a:p>
        </c:rich>
      </c:tx>
      <c:layout>
        <c:manualLayout>
          <c:xMode val="edge"/>
          <c:yMode val="edge"/>
          <c:x val="0.1099040902973992"/>
          <c:y val="3.09930464944505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2.2916666666666665E-2"/>
          <c:y val="0.22059375000000001"/>
          <c:w val="0.95416666666666672"/>
          <c:h val="0.6146572342519685"/>
        </c:manualLayout>
      </c:layout>
      <c:lineChart>
        <c:grouping val="standar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J 13 - J14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'Ark1'!$A$2:$A$9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'Ark1'!$B$2:$B$9</c:f>
              <c:numCache>
                <c:formatCode>General</c:formatCode>
                <c:ptCount val="8"/>
                <c:pt idx="0">
                  <c:v>46</c:v>
                </c:pt>
                <c:pt idx="1">
                  <c:v>41</c:v>
                </c:pt>
                <c:pt idx="2">
                  <c:v>48</c:v>
                </c:pt>
                <c:pt idx="3">
                  <c:v>40</c:v>
                </c:pt>
                <c:pt idx="4">
                  <c:v>38</c:v>
                </c:pt>
                <c:pt idx="5">
                  <c:v>42</c:v>
                </c:pt>
                <c:pt idx="6">
                  <c:v>25</c:v>
                </c:pt>
                <c:pt idx="7">
                  <c:v>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2FD-403B-9B14-1DDF60F1E740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J15 -J16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'Ark1'!$A$2:$A$9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'Ark1'!$C$2:$C$9</c:f>
              <c:numCache>
                <c:formatCode>General</c:formatCode>
                <c:ptCount val="8"/>
                <c:pt idx="0">
                  <c:v>26</c:v>
                </c:pt>
                <c:pt idx="1">
                  <c:v>34</c:v>
                </c:pt>
                <c:pt idx="2">
                  <c:v>23</c:v>
                </c:pt>
                <c:pt idx="3">
                  <c:v>28</c:v>
                </c:pt>
                <c:pt idx="4">
                  <c:v>27</c:v>
                </c:pt>
                <c:pt idx="5">
                  <c:v>23</c:v>
                </c:pt>
                <c:pt idx="6">
                  <c:v>25</c:v>
                </c:pt>
                <c:pt idx="7">
                  <c:v>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2FD-403B-9B14-1DDF60F1E74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010179087"/>
        <c:axId val="1010187823"/>
      </c:lineChart>
      <c:catAx>
        <c:axId val="10101790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accent4"/>
          </a:solidFill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010187823"/>
        <c:crosses val="autoZero"/>
        <c:auto val="1"/>
        <c:lblAlgn val="ctr"/>
        <c:lblOffset val="100"/>
        <c:noMultiLvlLbl val="0"/>
      </c:catAx>
      <c:valAx>
        <c:axId val="1010187823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0101790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tx2">
            <a:alpha val="39000"/>
          </a:schemeClr>
        </a:solidFill>
        <a:ln>
          <a:solidFill>
            <a:srgbClr val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6247" cy="49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17" tIns="46058" rIns="92117" bIns="4605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826" y="1"/>
            <a:ext cx="2946246" cy="49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17" tIns="46058" rIns="92117" bIns="4605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pitchFamily="-107" charset="-128"/>
                <a:cs typeface="Arial" charset="0"/>
              </a:defRPr>
            </a:lvl1pPr>
          </a:lstStyle>
          <a:p>
            <a:pPr>
              <a:defRPr/>
            </a:pPr>
            <a:fld id="{72AE80E7-2549-4347-A632-B7E5265806F6}" type="datetime1">
              <a:rPr lang="nb-NO" altLang="nb-NO"/>
              <a:pPr>
                <a:defRPr/>
              </a:pPr>
              <a:t>14.05.2022</a:t>
            </a:fld>
            <a:endParaRPr lang="nb-NO" altLang="nb-NO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817"/>
            <a:ext cx="2946247" cy="496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17" tIns="46058" rIns="92117" bIns="4605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826" y="9429817"/>
            <a:ext cx="2946246" cy="496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17" tIns="46058" rIns="92117" bIns="4605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2EFAA169-8C36-436D-AF9E-8638A7E7EBF7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6247" cy="49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17" tIns="46058" rIns="92117" bIns="4605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826" y="1"/>
            <a:ext cx="2946246" cy="49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17" tIns="46058" rIns="92117" bIns="4605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pitchFamily="-107" charset="-128"/>
                <a:cs typeface="Arial" charset="0"/>
              </a:defRPr>
            </a:lvl1pPr>
          </a:lstStyle>
          <a:p>
            <a:pPr>
              <a:defRPr/>
            </a:pPr>
            <a:fld id="{84BCC122-5D01-45F3-9CE4-E36915F8CDCD}" type="datetime1">
              <a:rPr lang="nb-NO" altLang="nb-NO"/>
              <a:pPr>
                <a:defRPr/>
              </a:pPr>
              <a:t>14.05.2022</a:t>
            </a:fld>
            <a:endParaRPr lang="nb-NO" altLang="nb-NO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288" y="4715707"/>
            <a:ext cx="5439101" cy="446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17" tIns="46058" rIns="92117" bIns="460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noProof="0"/>
              <a:t>Klikk for å redigere tekststiler i malen</a:t>
            </a:r>
          </a:p>
          <a:p>
            <a:pPr lvl="1"/>
            <a:r>
              <a:rPr lang="nb-NO" altLang="nb-NO" noProof="0"/>
              <a:t>Andre nivå</a:t>
            </a:r>
          </a:p>
          <a:p>
            <a:pPr lvl="2"/>
            <a:r>
              <a:rPr lang="nb-NO" altLang="nb-NO" noProof="0"/>
              <a:t>Tredje nivå</a:t>
            </a:r>
          </a:p>
          <a:p>
            <a:pPr lvl="3"/>
            <a:r>
              <a:rPr lang="nb-NO" altLang="nb-NO" noProof="0"/>
              <a:t>Fjerde nivå</a:t>
            </a:r>
          </a:p>
          <a:p>
            <a:pPr lvl="4"/>
            <a:r>
              <a:rPr lang="nb-NO" altLang="nb-NO" noProof="0"/>
              <a:t>Femte nivå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817"/>
            <a:ext cx="2946247" cy="496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17" tIns="46058" rIns="92117" bIns="4605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826" y="9429817"/>
            <a:ext cx="2946246" cy="496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17" tIns="46058" rIns="92117" bIns="4605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E60D0638-E6AF-4AD5-903B-7919FD93E9F2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-65" charset="-128"/>
        <a:cs typeface="ＭＳ Ｐゴシック" pitchFamily="-107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-65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Rune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0D0638-E6AF-4AD5-903B-7919FD93E9F2}" type="slidenum">
              <a:rPr lang="nb-NO" altLang="nb-NO" smtClean="0"/>
              <a:pPr>
                <a:defRPr/>
              </a:pPr>
              <a:t>1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112502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 dirty="0">
                <a:ea typeface="ＭＳ Ｐゴシック" panose="020B0600070205080204" pitchFamily="34" charset="-128"/>
              </a:rPr>
              <a:t>Kenneth</a:t>
            </a:r>
          </a:p>
          <a:p>
            <a:endParaRPr lang="nb-NO" altLang="nb-NO" dirty="0">
              <a:ea typeface="ＭＳ Ｐゴシック" panose="020B0600070205080204" pitchFamily="34" charset="-128"/>
            </a:endParaRPr>
          </a:p>
        </p:txBody>
      </p:sp>
      <p:sp>
        <p:nvSpPr>
          <p:cNvPr id="24580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8448" indent="-28786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1458" indent="-2302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2041" indent="-2302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2625" indent="-2302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3208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3791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4375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4958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9C16A49-DAF5-4FD3-B36A-2F2D378633BB}" type="slidenum">
              <a:rPr lang="nb-NO" altLang="nb-NO" smtClean="0"/>
              <a:pPr/>
              <a:t>11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3921342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 dirty="0">
                <a:ea typeface="ＭＳ Ｐゴシック" panose="020B0600070205080204" pitchFamily="34" charset="-128"/>
              </a:rPr>
              <a:t>Kenneth</a:t>
            </a:r>
          </a:p>
          <a:p>
            <a:endParaRPr lang="nb-NO" altLang="nb-NO" dirty="0">
              <a:ea typeface="ＭＳ Ｐゴシック" panose="020B0600070205080204" pitchFamily="34" charset="-128"/>
            </a:endParaRPr>
          </a:p>
        </p:txBody>
      </p:sp>
      <p:sp>
        <p:nvSpPr>
          <p:cNvPr id="24580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8448" indent="-28786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1458" indent="-2302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2041" indent="-2302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2625" indent="-2302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3208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3791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4375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4958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9C16A49-DAF5-4FD3-B36A-2F2D378633BB}" type="slidenum">
              <a:rPr lang="nb-NO" altLang="nb-NO" smtClean="0"/>
              <a:pPr/>
              <a:t>12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841288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Rene</a:t>
            </a:r>
          </a:p>
        </p:txBody>
      </p:sp>
      <p:sp>
        <p:nvSpPr>
          <p:cNvPr id="24580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8448" indent="-28786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1458" indent="-2302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2041" indent="-2302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2625" indent="-2302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3208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3791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4375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4958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9C16A49-DAF5-4FD3-B36A-2F2D378633BB}" type="slidenum">
              <a:rPr lang="nb-NO" altLang="nb-NO" smtClean="0"/>
              <a:pPr/>
              <a:t>13</a:t>
            </a:fld>
            <a:endParaRPr lang="nb-NO" altLang="nb-NO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 dirty="0">
                <a:ea typeface="ＭＳ Ｐゴシック" panose="020B0600070205080204" pitchFamily="34" charset="-128"/>
              </a:rPr>
              <a:t>Rene</a:t>
            </a:r>
          </a:p>
        </p:txBody>
      </p:sp>
      <p:sp>
        <p:nvSpPr>
          <p:cNvPr id="3277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8448" indent="-28786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1458" indent="-2302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2041" indent="-2302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2625" indent="-2302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3208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3791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4375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4958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52E6DCD-A46C-4EC3-A8B6-4FED6F61D873}" type="slidenum">
              <a:rPr lang="nb-NO" altLang="nb-NO" smtClean="0"/>
              <a:pPr/>
              <a:t>14</a:t>
            </a:fld>
            <a:endParaRPr lang="nb-NO" altLang="nb-NO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 dirty="0">
                <a:ea typeface="ＭＳ Ｐゴシック" panose="020B0600070205080204" pitchFamily="34" charset="-128"/>
              </a:rPr>
              <a:t>René</a:t>
            </a:r>
          </a:p>
          <a:p>
            <a:endParaRPr lang="nb-NO" altLang="nb-NO" dirty="0">
              <a:ea typeface="ＭＳ Ｐゴシック" panose="020B0600070205080204" pitchFamily="34" charset="-128"/>
            </a:endParaRPr>
          </a:p>
        </p:txBody>
      </p:sp>
      <p:sp>
        <p:nvSpPr>
          <p:cNvPr id="34820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8448" indent="-28786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1458" indent="-2302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2041" indent="-2302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2625" indent="-2302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3208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3791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4375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4958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099402E-3E8F-4FED-BD92-52659B6F5D10}" type="slidenum">
              <a:rPr lang="nb-NO" altLang="nb-NO" smtClean="0"/>
              <a:pPr/>
              <a:t>15</a:t>
            </a:fld>
            <a:endParaRPr lang="nb-NO" altLang="nb-NO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René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0D0638-E6AF-4AD5-903B-7919FD93E9F2}" type="slidenum">
              <a:rPr lang="nb-NO" altLang="nb-NO" smtClean="0"/>
              <a:pPr>
                <a:defRPr/>
              </a:pPr>
              <a:t>16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5970122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Kenneth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0D0638-E6AF-4AD5-903B-7919FD93E9F2}" type="slidenum">
              <a:rPr lang="nb-NO" altLang="nb-NO" smtClean="0"/>
              <a:pPr>
                <a:defRPr/>
              </a:pPr>
              <a:t>17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9756898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Kenneth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0D0638-E6AF-4AD5-903B-7919FD93E9F2}" type="slidenum">
              <a:rPr lang="nb-NO" altLang="nb-NO" smtClean="0"/>
              <a:pPr>
                <a:defRPr/>
              </a:pPr>
              <a:t>18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0414133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 dirty="0">
                <a:ea typeface="ＭＳ Ｐゴシック" panose="020B0600070205080204" pitchFamily="34" charset="-128"/>
              </a:rPr>
              <a:t>Kenneth</a:t>
            </a:r>
          </a:p>
        </p:txBody>
      </p:sp>
      <p:sp>
        <p:nvSpPr>
          <p:cNvPr id="36868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8448" indent="-28786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1458" indent="-2302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2041" indent="-2302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2625" indent="-2302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3208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3791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4375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4958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586201D-420D-4460-A3A3-3687B5F38F4B}" type="slidenum">
              <a:rPr lang="nb-NO" altLang="nb-NO" smtClean="0"/>
              <a:pPr/>
              <a:t>19</a:t>
            </a:fld>
            <a:endParaRPr lang="nb-NO" altLang="nb-NO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 dirty="0">
                <a:ea typeface="ＭＳ Ｐゴシック" panose="020B0600070205080204" pitchFamily="34" charset="-128"/>
              </a:rPr>
              <a:t>Kenneth og Rune</a:t>
            </a:r>
          </a:p>
        </p:txBody>
      </p:sp>
      <p:sp>
        <p:nvSpPr>
          <p:cNvPr id="16388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8448" indent="-28786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1458" indent="-2302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2041" indent="-2302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2625" indent="-2302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3208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3791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4375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4958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DEFE54C-2D99-4ADD-86F1-30E003BA3E6F}" type="slidenum">
              <a:rPr lang="nb-NO" altLang="nb-NO" smtClean="0"/>
              <a:pPr/>
              <a:t>20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365646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Rune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0D0638-E6AF-4AD5-903B-7919FD93E9F2}" type="slidenum">
              <a:rPr lang="nb-NO" altLang="nb-NO" smtClean="0"/>
              <a:pPr>
                <a:defRPr/>
              </a:pPr>
              <a:t>3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0210538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 dirty="0">
                <a:ea typeface="ＭＳ Ｐゴシック" panose="020B0600070205080204" pitchFamily="34" charset="-128"/>
              </a:rPr>
              <a:t>Kenneth</a:t>
            </a:r>
          </a:p>
          <a:p>
            <a:endParaRPr lang="nb-NO" altLang="nb-NO" dirty="0">
              <a:ea typeface="ＭＳ Ｐゴシック" panose="020B0600070205080204" pitchFamily="34" charset="-128"/>
            </a:endParaRPr>
          </a:p>
        </p:txBody>
      </p:sp>
      <p:sp>
        <p:nvSpPr>
          <p:cNvPr id="36868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8448" indent="-28786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1458" indent="-2302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2041" indent="-2302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2625" indent="-2302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3208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3791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4375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4958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586201D-420D-4460-A3A3-3687B5F38F4B}" type="slidenum">
              <a:rPr lang="nb-NO" altLang="nb-NO" smtClean="0"/>
              <a:pPr/>
              <a:t>21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1768100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 dirty="0">
                <a:ea typeface="ＭＳ Ｐゴシック" panose="020B0600070205080204" pitchFamily="34" charset="-128"/>
              </a:rPr>
              <a:t>Hanne</a:t>
            </a:r>
          </a:p>
        </p:txBody>
      </p:sp>
      <p:sp>
        <p:nvSpPr>
          <p:cNvPr id="38916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8448" indent="-28786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1458" indent="-2302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2041" indent="-2302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2625" indent="-2302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3208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3791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4375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4958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2F7C45D-D23B-4D55-9A2E-6C917E6482E0}" type="slidenum">
              <a:rPr lang="nb-NO" altLang="nb-NO" smtClean="0"/>
              <a:pPr/>
              <a:t>22</a:t>
            </a:fld>
            <a:endParaRPr lang="nb-NO" altLang="nb-NO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Hanne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0D0638-E6AF-4AD5-903B-7919FD93E9F2}" type="slidenum">
              <a:rPr lang="nb-NO" altLang="nb-NO" smtClean="0"/>
              <a:pPr>
                <a:defRPr/>
              </a:pPr>
              <a:t>23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0824901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Olaug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0D0638-E6AF-4AD5-903B-7919FD93E9F2}" type="slidenum">
              <a:rPr lang="nb-NO" altLang="nb-NO" smtClean="0"/>
              <a:pPr>
                <a:defRPr/>
              </a:pPr>
              <a:t>24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3058379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 dirty="0">
                <a:ea typeface="ＭＳ Ｐゴシック" panose="020B0600070205080204" pitchFamily="34" charset="-128"/>
              </a:rPr>
              <a:t>Olaug</a:t>
            </a:r>
          </a:p>
        </p:txBody>
      </p:sp>
      <p:sp>
        <p:nvSpPr>
          <p:cNvPr id="4301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8448" indent="-28786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1458" indent="-2302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2041" indent="-2302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2625" indent="-2302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3208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3791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4375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4958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67DD7B8-3F47-4F72-BC83-CD0E0C5B6974}" type="slidenum">
              <a:rPr lang="nb-NO" altLang="nb-NO" smtClean="0"/>
              <a:pPr/>
              <a:t>25</a:t>
            </a:fld>
            <a:endParaRPr lang="nb-NO" altLang="nb-NO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Olaug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0D0638-E6AF-4AD5-903B-7919FD93E9F2}" type="slidenum">
              <a:rPr lang="nb-NO" altLang="nb-NO" smtClean="0"/>
              <a:pPr>
                <a:defRPr/>
              </a:pPr>
              <a:t>26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288123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Rune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0D0638-E6AF-4AD5-903B-7919FD93E9F2}" type="slidenum">
              <a:rPr lang="nb-NO" altLang="nb-NO" smtClean="0"/>
              <a:pPr>
                <a:defRPr/>
              </a:pPr>
              <a:t>27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0606653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Rune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0D0638-E6AF-4AD5-903B-7919FD93E9F2}" type="slidenum">
              <a:rPr lang="nb-NO" altLang="nb-NO" smtClean="0"/>
              <a:pPr>
                <a:defRPr/>
              </a:pPr>
              <a:t>28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1393683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Kenneth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0D0638-E6AF-4AD5-903B-7919FD93E9F2}" type="slidenum">
              <a:rPr lang="nb-NO" altLang="nb-NO" smtClean="0"/>
              <a:pPr>
                <a:defRPr/>
              </a:pPr>
              <a:t>29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4782267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Kenneth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0D0638-E6AF-4AD5-903B-7919FD93E9F2}" type="slidenum">
              <a:rPr lang="nb-NO" altLang="nb-NO" smtClean="0"/>
              <a:pPr>
                <a:defRPr/>
              </a:pPr>
              <a:t>30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903427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 dirty="0">
                <a:ea typeface="ＭＳ Ｐゴシック" panose="020B0600070205080204" pitchFamily="34" charset="-128"/>
              </a:rPr>
              <a:t>Johannes</a:t>
            </a:r>
          </a:p>
          <a:p>
            <a:endParaRPr lang="nb-NO" altLang="nb-NO" dirty="0">
              <a:ea typeface="ＭＳ Ｐゴシック" panose="020B0600070205080204" pitchFamily="34" charset="-128"/>
            </a:endParaRPr>
          </a:p>
          <a:p>
            <a:endParaRPr lang="nb-NO" altLang="nb-NO" dirty="0">
              <a:ea typeface="ＭＳ Ｐゴシック" panose="020B0600070205080204" pitchFamily="34" charset="-128"/>
            </a:endParaRPr>
          </a:p>
        </p:txBody>
      </p:sp>
      <p:sp>
        <p:nvSpPr>
          <p:cNvPr id="8196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8448" indent="-28786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1458" indent="-2302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2041" indent="-2302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2625" indent="-2302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3208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3791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4375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4958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BD1A1CC-CD03-4886-A3A6-8DDC51D28CC4}" type="slidenum">
              <a:rPr lang="nb-NO" altLang="nb-NO" smtClean="0"/>
              <a:pPr/>
              <a:t>4</a:t>
            </a:fld>
            <a:endParaRPr lang="nb-NO" altLang="nb-NO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Kenneth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0D0638-E6AF-4AD5-903B-7919FD93E9F2}" type="slidenum">
              <a:rPr lang="nb-NO" altLang="nb-NO" smtClean="0"/>
              <a:pPr>
                <a:defRPr/>
              </a:pPr>
              <a:t>31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623423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Kenneth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0D0638-E6AF-4AD5-903B-7919FD93E9F2}" type="slidenum">
              <a:rPr lang="nb-NO" altLang="nb-NO" smtClean="0"/>
              <a:pPr>
                <a:defRPr/>
              </a:pPr>
              <a:t>32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5406057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Rune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0D0638-E6AF-4AD5-903B-7919FD93E9F2}" type="slidenum">
              <a:rPr lang="nb-NO" altLang="nb-NO" smtClean="0"/>
              <a:pPr>
                <a:defRPr/>
              </a:pPr>
              <a:t>33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897042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Johannes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0D0638-E6AF-4AD5-903B-7919FD93E9F2}" type="slidenum">
              <a:rPr lang="nb-NO" altLang="nb-NO" smtClean="0"/>
              <a:pPr>
                <a:defRPr/>
              </a:pPr>
              <a:t>5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45936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 dirty="0">
              <a:ea typeface="ＭＳ Ｐゴシック" panose="020B0600070205080204" pitchFamily="34" charset="-128"/>
            </a:endParaRPr>
          </a:p>
          <a:p>
            <a:r>
              <a:rPr lang="nb-NO" altLang="nb-NO" dirty="0">
                <a:ea typeface="ＭＳ Ｐゴシック" panose="020B0600070205080204" pitchFamily="34" charset="-128"/>
              </a:rPr>
              <a:t>Johannes</a:t>
            </a:r>
          </a:p>
        </p:txBody>
      </p:sp>
      <p:sp>
        <p:nvSpPr>
          <p:cNvPr id="10244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8448" indent="-28786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1458" indent="-2302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2041" indent="-2302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2625" indent="-2302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3208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3791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4375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4958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33F3134-DB2C-4629-B1A4-FD73FDCA1DBD}" type="slidenum">
              <a:rPr lang="nb-NO" altLang="nb-NO" smtClean="0"/>
              <a:pPr/>
              <a:t>6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985077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Johannes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0D0638-E6AF-4AD5-903B-7919FD93E9F2}" type="slidenum">
              <a:rPr lang="nb-NO" altLang="nb-NO" smtClean="0"/>
              <a:pPr>
                <a:defRPr/>
              </a:pPr>
              <a:t>7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898298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Johannes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0D0638-E6AF-4AD5-903B-7919FD93E9F2}" type="slidenum">
              <a:rPr lang="nb-NO" altLang="nb-NO" smtClean="0"/>
              <a:pPr>
                <a:defRPr/>
              </a:pPr>
              <a:t>8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85442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Kenneth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0D0638-E6AF-4AD5-903B-7919FD93E9F2}" type="slidenum">
              <a:rPr lang="nb-NO" altLang="nb-NO" smtClean="0"/>
              <a:pPr>
                <a:defRPr/>
              </a:pPr>
              <a:t>9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768583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 dirty="0">
                <a:ea typeface="ＭＳ Ｐゴシック" panose="020B0600070205080204" pitchFamily="34" charset="-128"/>
              </a:rPr>
              <a:t>Kenneth</a:t>
            </a:r>
          </a:p>
        </p:txBody>
      </p:sp>
      <p:sp>
        <p:nvSpPr>
          <p:cNvPr id="1229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8448" indent="-28786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1458" indent="-2302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2041" indent="-2302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2625" indent="-2302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3208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3791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4375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4958" indent="-230292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E4F3F6C-007E-4748-A9B6-7EE7E9720BFA}" type="slidenum">
              <a:rPr lang="nb-NO" altLang="nb-NO" smtClean="0"/>
              <a:pPr/>
              <a:t>10</a:t>
            </a:fld>
            <a:endParaRPr lang="nb-NO" altLang="nb-N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1"/>
          <p:cNvCxnSpPr/>
          <p:nvPr/>
        </p:nvCxnSpPr>
        <p:spPr>
          <a:xfrm flipV="1">
            <a:off x="457200" y="6473825"/>
            <a:ext cx="8229600" cy="1905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13"/>
          <p:cNvCxnSpPr/>
          <p:nvPr/>
        </p:nvCxnSpPr>
        <p:spPr>
          <a:xfrm>
            <a:off x="1981200" y="2130425"/>
            <a:ext cx="6858000" cy="1588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14"/>
          <p:cNvCxnSpPr/>
          <p:nvPr/>
        </p:nvCxnSpPr>
        <p:spPr>
          <a:xfrm>
            <a:off x="1981200" y="2493963"/>
            <a:ext cx="6858000" cy="1587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15"/>
          <p:cNvCxnSpPr/>
          <p:nvPr/>
        </p:nvCxnSpPr>
        <p:spPr>
          <a:xfrm>
            <a:off x="1981200" y="2871788"/>
            <a:ext cx="6858000" cy="1587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2" descr="J:\Felles foto og logo NSF\Logo\NSF design ny\SKIKRETSER\nsf_kretslogo_troms_jpg-filer\nsf_kretslogo_01_troms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1989138"/>
            <a:ext cx="1336675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itle Placeholder 1"/>
          <p:cNvSpPr>
            <a:spLocks noGrp="1"/>
          </p:cNvSpPr>
          <p:nvPr>
            <p:ph type="ctrTitle"/>
          </p:nvPr>
        </p:nvSpPr>
        <p:spPr>
          <a:xfrm>
            <a:off x="1981200" y="2130425"/>
            <a:ext cx="6477000" cy="90805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3555" name="Text Placeholder 2"/>
          <p:cNvSpPr>
            <a:spLocks noGrp="1"/>
          </p:cNvSpPr>
          <p:nvPr>
            <p:ph type="subTitle" idx="1"/>
          </p:nvPr>
        </p:nvSpPr>
        <p:spPr>
          <a:xfrm>
            <a:off x="1981200" y="3038475"/>
            <a:ext cx="6492875" cy="606425"/>
          </a:xfrm>
        </p:spPr>
        <p:txBody>
          <a:bodyPr/>
          <a:lstStyle>
            <a:lvl1pPr marL="0" indent="0">
              <a:buFont typeface="Arial" charset="0"/>
              <a:buNone/>
              <a:defRPr sz="1400" smtClean="0"/>
            </a:lvl1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60057-B77A-43C8-8008-3FB43389740A}" type="datetime1">
              <a:rPr lang="en-US" altLang="nb-NO"/>
              <a:pPr>
                <a:defRPr/>
              </a:pPr>
              <a:t>5/14/22</a:t>
            </a:fld>
            <a:endParaRPr lang="nb-NO" altLang="nb-NO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256DC-E580-4E6B-8842-0EB7648AEB9D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532737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3CB52-E3A6-4E4F-96EE-B05FDC185E7E}" type="datetime1">
              <a:rPr lang="en-US" altLang="nb-NO"/>
              <a:pPr>
                <a:defRPr/>
              </a:pPr>
              <a:t>5/14/22</a:t>
            </a:fld>
            <a:endParaRPr lang="nb-NO" alt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7120F-E212-49B1-8D2E-8F3631810011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155186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52600"/>
            <a:ext cx="2057400" cy="4373563"/>
          </a:xfrm>
        </p:spPr>
        <p:txBody>
          <a:bodyPr vert="eaVert"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1752600"/>
            <a:ext cx="4648200" cy="4373563"/>
          </a:xfr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D5559-C78E-4171-A13D-9F22BCDDCD4D}" type="datetime1">
              <a:rPr lang="en-US" altLang="nb-NO"/>
              <a:pPr>
                <a:defRPr/>
              </a:pPr>
              <a:t>5/14/22</a:t>
            </a:fld>
            <a:endParaRPr lang="nb-NO" alt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F1D2D-86D7-4155-802E-B1F77F84D8DB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182430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B9A43-0BC3-4D6D-9D51-5E8549AF0562}" type="datetime1">
              <a:rPr lang="en-US" altLang="nb-NO"/>
              <a:pPr>
                <a:defRPr/>
              </a:pPr>
              <a:t>5/14/22</a:t>
            </a:fld>
            <a:endParaRPr lang="nb-NO" alt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6A220-9246-4D8A-87A1-FFDC78B9E30A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354697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799" y="4406900"/>
            <a:ext cx="6665914" cy="1362075"/>
          </a:xfrm>
        </p:spPr>
        <p:txBody>
          <a:bodyPr/>
          <a:lstStyle>
            <a:lvl1pPr algn="l">
              <a:defRPr sz="2400" b="1" cap="all"/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title</a:t>
            </a:r>
            <a:r>
              <a:rPr lang="nb-NO"/>
              <a:t> </a:t>
            </a:r>
            <a:r>
              <a:rPr lang="nb-NO" err="1"/>
              <a:t>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799" y="2906713"/>
            <a:ext cx="6665913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text</a:t>
            </a:r>
            <a:r>
              <a:rPr lang="nb-NO"/>
              <a:t> </a:t>
            </a:r>
            <a:r>
              <a:rPr lang="nb-NO" err="1"/>
              <a:t>styles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93765-A009-4C3C-AD66-F5A70C41570F}" type="datetime1">
              <a:rPr lang="en-US" altLang="nb-NO"/>
              <a:pPr>
                <a:defRPr/>
              </a:pPr>
              <a:t>5/14/22</a:t>
            </a:fld>
            <a:endParaRPr lang="nb-NO" alt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C9E48-1FAA-4A65-BAC4-A2EBC3B9A6F8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7701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0" y="1600200"/>
            <a:ext cx="3200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28800" y="1600200"/>
            <a:ext cx="3200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text</a:t>
            </a:r>
            <a:r>
              <a:rPr lang="nb-NO"/>
              <a:t> </a:t>
            </a:r>
            <a:r>
              <a:rPr lang="nb-NO" err="1"/>
              <a:t>styles</a:t>
            </a:r>
            <a:endParaRPr lang="nb-NO"/>
          </a:p>
          <a:p>
            <a:pPr lvl="1"/>
            <a:r>
              <a:rPr lang="nb-NO" err="1"/>
              <a:t>Second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 err="1"/>
              <a:t>Third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 err="1"/>
              <a:t>Fifth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AB9B1-0A56-4C7A-9A39-ADFC48F55F55}" type="datetime1">
              <a:rPr lang="en-US" altLang="nb-NO"/>
              <a:pPr>
                <a:defRPr/>
              </a:pPr>
              <a:t>5/14/22</a:t>
            </a:fld>
            <a:endParaRPr lang="nb-NO" altLang="nb-NO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5FA37-D70C-4E62-AE73-E9B32A0FC4F4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574783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title</a:t>
            </a:r>
            <a:r>
              <a:rPr lang="nb-NO"/>
              <a:t> </a:t>
            </a:r>
            <a:r>
              <a:rPr lang="nb-NO" err="1"/>
              <a:t>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1535113"/>
            <a:ext cx="3200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text</a:t>
            </a:r>
            <a:r>
              <a:rPr lang="nb-NO"/>
              <a:t> </a:t>
            </a:r>
            <a:r>
              <a:rPr lang="nb-NO" err="1"/>
              <a:t>styles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0" y="2174875"/>
            <a:ext cx="32004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text</a:t>
            </a:r>
            <a:r>
              <a:rPr lang="nb-NO"/>
              <a:t> </a:t>
            </a:r>
            <a:r>
              <a:rPr lang="nb-NO" err="1"/>
              <a:t>styles</a:t>
            </a:r>
            <a:endParaRPr lang="nb-NO"/>
          </a:p>
          <a:p>
            <a:pPr lvl="1"/>
            <a:r>
              <a:rPr lang="nb-NO" err="1"/>
              <a:t>Second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 err="1"/>
              <a:t>Third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 err="1"/>
              <a:t>Fifth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86400" y="1535113"/>
            <a:ext cx="32004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text</a:t>
            </a:r>
            <a:r>
              <a:rPr lang="nb-NO"/>
              <a:t> </a:t>
            </a:r>
            <a:r>
              <a:rPr lang="nb-NO" err="1"/>
              <a:t>styles</a:t>
            </a:r>
            <a:endParaRPr lang="nb-NO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28800" y="2174875"/>
            <a:ext cx="32004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text</a:t>
            </a:r>
            <a:r>
              <a:rPr lang="nb-NO"/>
              <a:t> </a:t>
            </a:r>
            <a:r>
              <a:rPr lang="nb-NO" err="1"/>
              <a:t>styles</a:t>
            </a:r>
            <a:endParaRPr lang="nb-NO"/>
          </a:p>
          <a:p>
            <a:pPr lvl="1"/>
            <a:r>
              <a:rPr lang="nb-NO" err="1"/>
              <a:t>Second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 err="1"/>
              <a:t>Third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 err="1"/>
              <a:t>Fifth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ECEDD-3C88-4B44-8D55-58686E7AADCE}" type="datetime1">
              <a:rPr lang="en-US" altLang="nb-NO"/>
              <a:pPr>
                <a:defRPr/>
              </a:pPr>
              <a:t>5/14/22</a:t>
            </a:fld>
            <a:endParaRPr lang="nb-NO" altLang="nb-NO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7F677-4211-4B84-B2FE-D02B21844B3C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079152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title</a:t>
            </a:r>
            <a:r>
              <a:rPr lang="nb-NO"/>
              <a:t> </a:t>
            </a:r>
            <a:r>
              <a:rPr lang="nb-NO" err="1"/>
              <a:t>style</a:t>
            </a:r>
            <a:endParaRPr lang="nb-NO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66B64-F4AF-4624-92C5-644071275EF4}" type="datetime1">
              <a:rPr lang="en-US" altLang="nb-NO"/>
              <a:pPr>
                <a:defRPr/>
              </a:pPr>
              <a:t>5/14/22</a:t>
            </a:fld>
            <a:endParaRPr lang="nb-NO" altLang="nb-NO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24193-16EF-4383-849B-7356BB347471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874654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0A7BF-2BD6-4EC5-9322-0845CC1445FF}" type="datetime1">
              <a:rPr lang="en-US" altLang="nb-NO"/>
              <a:pPr>
                <a:defRPr/>
              </a:pPr>
              <a:t>5/14/22</a:t>
            </a:fld>
            <a:endParaRPr lang="nb-NO" altLang="nb-NO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C7942-E548-4A4A-AE51-65801845451B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689018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1" y="1752600"/>
            <a:ext cx="25908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752600"/>
            <a:ext cx="3962400" cy="4373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text</a:t>
            </a:r>
            <a:r>
              <a:rPr lang="nb-NO"/>
              <a:t> </a:t>
            </a:r>
            <a:r>
              <a:rPr lang="nb-NO" err="1"/>
              <a:t>styles</a:t>
            </a:r>
            <a:endParaRPr lang="nb-NO"/>
          </a:p>
          <a:p>
            <a:pPr lvl="1"/>
            <a:r>
              <a:rPr lang="nb-NO" err="1"/>
              <a:t>Second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 err="1"/>
              <a:t>Third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 err="1"/>
              <a:t>Fifth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2" y="3124200"/>
            <a:ext cx="2590800" cy="30019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text</a:t>
            </a:r>
            <a:r>
              <a:rPr lang="nb-NO"/>
              <a:t> </a:t>
            </a:r>
            <a:r>
              <a:rPr lang="nb-NO" err="1"/>
              <a:t>styles</a:t>
            </a:r>
            <a:endParaRPr lang="nb-NO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B25EB-8915-479F-9F23-4B475947F955}" type="datetime1">
              <a:rPr lang="en-US" altLang="nb-NO"/>
              <a:pPr>
                <a:defRPr/>
              </a:pPr>
              <a:t>5/14/22</a:t>
            </a:fld>
            <a:endParaRPr lang="nb-NO" altLang="nb-NO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F1DA6-C61B-4953-9995-BD8A2B5A2E6F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068488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689451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676399"/>
            <a:ext cx="6894512" cy="30511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689451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5C690-7AF7-49E4-AF18-7C8C0602FECD}" type="datetime1">
              <a:rPr lang="en-US" altLang="nb-NO"/>
              <a:pPr>
                <a:defRPr/>
              </a:pPr>
              <a:t>5/14/22</a:t>
            </a:fld>
            <a:endParaRPr lang="nb-NO" altLang="nb-NO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BBD21-6400-436E-B48D-407DD9117243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818809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828800" y="533400"/>
            <a:ext cx="6858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/>
              <a:t>Click to </a:t>
            </a:r>
            <a:br>
              <a:rPr lang="nb-NO" altLang="nb-NO"/>
            </a:br>
            <a:r>
              <a:rPr lang="en-US" altLang="nb-NO"/>
              <a:t>edit Master title style</a:t>
            </a:r>
            <a:endParaRPr lang="nb-NO" altLang="nb-NO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28800" y="1600200"/>
            <a:ext cx="6858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/>
              <a:t>Click to edit Master text styles</a:t>
            </a:r>
          </a:p>
          <a:p>
            <a:pPr lvl="1"/>
            <a:r>
              <a:rPr lang="en-US" altLang="nb-NO"/>
              <a:t>Second level</a:t>
            </a:r>
          </a:p>
          <a:p>
            <a:pPr lvl="2"/>
            <a:r>
              <a:rPr lang="en-US" altLang="nb-NO"/>
              <a:t>Third level</a:t>
            </a:r>
          </a:p>
          <a:p>
            <a:pPr lvl="3"/>
            <a:r>
              <a:rPr lang="en-US" altLang="nb-NO"/>
              <a:t>Fourth level</a:t>
            </a:r>
          </a:p>
          <a:p>
            <a:pPr lvl="4"/>
            <a:r>
              <a:rPr lang="en-US" altLang="nb-NO"/>
              <a:t>Fifth level</a:t>
            </a:r>
            <a:endParaRPr lang="nb-NO" alt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00B6E3"/>
                </a:solidFill>
                <a:latin typeface="Georgia" pitchFamily="-107" charset="0"/>
                <a:ea typeface="ＭＳ Ｐゴシック" pitchFamily="-107" charset="-128"/>
                <a:cs typeface="Arial" charset="0"/>
              </a:defRPr>
            </a:lvl1pPr>
          </a:lstStyle>
          <a:p>
            <a:pPr>
              <a:defRPr/>
            </a:pPr>
            <a:fld id="{73333A7A-DF5D-4AFF-9B46-2557E6A74268}" type="datetime1">
              <a:rPr lang="en-US" altLang="nb-NO"/>
              <a:pPr>
                <a:defRPr/>
              </a:pPr>
              <a:t>5/14/22</a:t>
            </a:fld>
            <a:endParaRPr lang="nb-NO" alt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28800" y="6416675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chemeClr val="tx2"/>
                </a:solidFill>
                <a:latin typeface="Georgia" pitchFamily="18" charset="0"/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600" y="6416675"/>
            <a:ext cx="838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00B6E3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CA3F8981-DAA5-4110-A299-80552CC8199A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  <p:cxnSp>
        <p:nvCxnSpPr>
          <p:cNvPr id="9" name="Straight Connector 8"/>
          <p:cNvCxnSpPr/>
          <p:nvPr/>
        </p:nvCxnSpPr>
        <p:spPr>
          <a:xfrm>
            <a:off x="1828800" y="608013"/>
            <a:ext cx="6858000" cy="1587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828800" y="971550"/>
            <a:ext cx="6858000" cy="1588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828800" y="1349375"/>
            <a:ext cx="6858000" cy="1588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200" y="6473825"/>
            <a:ext cx="8229600" cy="1905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35" name="Picture 2" descr="J:\Felles foto og logo NSF\Logo\NSF design ny\SKIKRETSER\nsf_kretslogo_troms_jpg-filer\nsf_kretslogo_01_troms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39738"/>
            <a:ext cx="1093788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tx2"/>
          </a:solidFill>
          <a:latin typeface="+mj-lt"/>
          <a:ea typeface="ＭＳ Ｐゴシック" pitchFamily="-65" charset="-128"/>
          <a:cs typeface="ＭＳ Ｐゴシック" pitchFamily="-107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107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107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107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107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-65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-65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-65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folHlink"/>
          </a:solidFill>
          <a:latin typeface="+mn-lt"/>
          <a:ea typeface="ＭＳ Ｐゴシック" pitchFamily="-65" charset="-128"/>
          <a:cs typeface="ＭＳ Ｐゴシック" pitchFamily="-107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folHlink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folHlink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folHlink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folHlink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r/Vj5K8cdjXT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iforbundet.no/langrenn/skirenn/terminlisten-og-hovedpunkter/" TargetMode="Externa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iforbundet.no/troms/langrenn/skirenn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kiforbundet.no/troms/terminliste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iforbundet.no/para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8827F38-E329-2442-9722-55A6608DAC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2034731"/>
            <a:ext cx="6477000" cy="908050"/>
          </a:xfrm>
        </p:spPr>
        <p:txBody>
          <a:bodyPr/>
          <a:lstStyle/>
          <a:p>
            <a:r>
              <a:rPr lang="nb-NO" sz="2800" dirty="0"/>
              <a:t>Velkommen til fagmøte langrenn</a:t>
            </a:r>
            <a:br>
              <a:rPr lang="nb-NO" sz="2800" dirty="0"/>
            </a:br>
            <a:r>
              <a:rPr lang="nb-NO" sz="2800" dirty="0"/>
              <a:t>14.mai 2022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A951098-C82A-3C49-A04A-960E99E407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8001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 dirty="0">
                <a:ea typeface="ＭＳ Ｐゴシック" panose="020B0600070205080204" pitchFamily="34" charset="-128"/>
              </a:rPr>
              <a:t>Oppsummering sesongen 2021/2022:</a:t>
            </a:r>
            <a:br>
              <a:rPr lang="nb-NO" altLang="nb-NO" dirty="0">
                <a:ea typeface="ＭＳ Ｐゴシック" panose="020B0600070205080204" pitchFamily="34" charset="-128"/>
              </a:rPr>
            </a:br>
            <a:r>
              <a:rPr lang="nb-NO" altLang="nb-NO" dirty="0">
                <a:ea typeface="ＭＳ Ｐゴシック" panose="020B0600070205080204" pitchFamily="34" charset="-128"/>
              </a:rPr>
              <a:t>Junior</a:t>
            </a:r>
          </a:p>
        </p:txBody>
      </p:sp>
      <p:sp>
        <p:nvSpPr>
          <p:cNvPr id="6147" name="Rectangle 3"/>
          <p:cNvSpPr>
            <a:spLocks noGrp="1"/>
          </p:cNvSpPr>
          <p:nvPr>
            <p:ph type="body" idx="1"/>
          </p:nvPr>
        </p:nvSpPr>
        <p:spPr>
          <a:xfrm>
            <a:off x="500743" y="1772816"/>
            <a:ext cx="8425543" cy="4114601"/>
          </a:xfrm>
        </p:spPr>
        <p:txBody>
          <a:bodyPr/>
          <a:lstStyle/>
          <a:p>
            <a:pPr marL="0" indent="0" eaLnBrk="1" hangingPunct="1">
              <a:spcBef>
                <a:spcPct val="50000"/>
              </a:spcBef>
              <a:buNone/>
            </a:pPr>
            <a:r>
              <a:rPr lang="nb-NO" altLang="nb-NO" sz="1800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Samlinger</a:t>
            </a:r>
          </a:p>
          <a:p>
            <a:pPr eaLnBrk="1" hangingPunct="1">
              <a:spcBef>
                <a:spcPct val="50000"/>
              </a:spcBef>
            </a:pPr>
            <a:r>
              <a:rPr lang="nb-NO" altLang="nb-NO" sz="16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5 juniorsamlinger </a:t>
            </a:r>
            <a:r>
              <a:rPr lang="nb-NO" altLang="nb-NO" sz="16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med varierende deltakelse (40+39+56+33+23)</a:t>
            </a:r>
            <a:br>
              <a:rPr lang="nb-NO" altLang="nb-NO" sz="1600" dirty="0">
                <a:solidFill>
                  <a:srgbClr val="000000"/>
                </a:solidFill>
                <a:ea typeface="ＭＳ Ｐゴシック" panose="020B0600070205080204" pitchFamily="34" charset="-128"/>
              </a:rPr>
            </a:br>
            <a:r>
              <a:rPr lang="nb-NO" altLang="nb-NO" sz="16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Deltakelse preget av smitte, redsel for smitte og «feil» beliggenhet på snøsamlingen </a:t>
            </a:r>
            <a:endParaRPr lang="nb-NO" altLang="nb-NO" sz="1600" dirty="0">
              <a:solidFill>
                <a:srgbClr val="00B0F0"/>
              </a:solidFill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50000"/>
              </a:spcBef>
            </a:pPr>
            <a:r>
              <a:rPr lang="nb-NO" altLang="nb-NO" sz="16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Trenere</a:t>
            </a:r>
            <a:r>
              <a:rPr lang="nb-NO" altLang="nb-NO" sz="1600" dirty="0">
                <a:ea typeface="ＭＳ Ｐゴシック" panose="020B0600070205080204" pitchFamily="34" charset="-128"/>
              </a:rPr>
              <a:t>: </a:t>
            </a:r>
            <a:r>
              <a:rPr lang="nb-NO" altLang="nb-NO" sz="16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Line Heimdal og Nils-Magnus Bøen Grave </a:t>
            </a:r>
            <a:r>
              <a:rPr lang="nb-NO" altLang="nb-NO" sz="16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sammen med trenere fra NTG og NNS. </a:t>
            </a: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nb-NO" altLang="nb-NO" sz="1800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Renn</a:t>
            </a:r>
          </a:p>
          <a:p>
            <a:pPr eaLnBrk="1" hangingPunct="1">
              <a:spcBef>
                <a:spcPct val="50000"/>
              </a:spcBef>
            </a:pPr>
            <a:r>
              <a:rPr lang="nb-NO" altLang="nb-NO" sz="16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Gjennomført 2 Norges Cup, 1 NM og 1 NC Finale</a:t>
            </a:r>
          </a:p>
          <a:p>
            <a:pPr eaLnBrk="1" hangingPunct="1">
              <a:spcBef>
                <a:spcPct val="50000"/>
              </a:spcBef>
            </a:pPr>
            <a:r>
              <a:rPr lang="nb-NO" altLang="nb-NO" sz="16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Deltakelse SNN-Cup: </a:t>
            </a: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nb-NO" altLang="nb-NO" sz="1600" dirty="0">
                <a:solidFill>
                  <a:srgbClr val="000000"/>
                </a:solidFill>
                <a:ea typeface="ＭＳ Ｐゴシック"/>
              </a:rPr>
              <a:t>	</a:t>
            </a:r>
            <a:r>
              <a:rPr lang="nb-NO" altLang="nb-NO" sz="1600" b="1" dirty="0">
                <a:solidFill>
                  <a:srgbClr val="000000"/>
                </a:solidFill>
                <a:ea typeface="ＭＳ Ｐゴシック"/>
              </a:rPr>
              <a:t>År:		K17		K18		K19/20		M17		M18		M19/20	SUM:	</a:t>
            </a: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nb-NO" altLang="nb-NO" sz="16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	2021/22:  	6		3		10			10		9		8		46 		</a:t>
            </a: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nb-NO" altLang="nb-NO" sz="1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	</a:t>
            </a:r>
            <a:r>
              <a:rPr lang="nb-NO" altLang="nb-NO" sz="16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2020/21:	  4		8		12			10		12		10		56</a:t>
            </a:r>
            <a:br>
              <a:rPr lang="nb-NO" altLang="nb-NO" sz="1800" dirty="0">
                <a:solidFill>
                  <a:srgbClr val="000000"/>
                </a:solidFill>
                <a:ea typeface="ＭＳ Ｐゴシック" panose="020B0600070205080204" pitchFamily="34" charset="-128"/>
              </a:rPr>
            </a:br>
            <a:endParaRPr lang="nb-NO" altLang="nb-NO" sz="18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50000"/>
              </a:spcBef>
            </a:pPr>
            <a:endParaRPr lang="nb-NO" altLang="nb-NO" sz="1800" dirty="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50000"/>
              </a:spcBef>
            </a:pPr>
            <a:endParaRPr lang="nb-NO" altLang="nb-NO" sz="1800" dirty="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50000"/>
              </a:spcBef>
            </a:pPr>
            <a:endParaRPr lang="nb-NO" altLang="nb-NO" sz="1800" dirty="0">
              <a:ea typeface="ＭＳ Ｐゴシック" panose="020B0600070205080204" pitchFamily="34" charset="-128"/>
            </a:endParaRPr>
          </a:p>
        </p:txBody>
      </p:sp>
      <p:pic>
        <p:nvPicPr>
          <p:cNvPr id="11268" name="Bil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5887418"/>
            <a:ext cx="20955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3"/>
          <p:cNvSpPr>
            <a:spLocks noGrp="1"/>
          </p:cNvSpPr>
          <p:nvPr>
            <p:ph type="title"/>
          </p:nvPr>
        </p:nvSpPr>
        <p:spPr>
          <a:xfrm>
            <a:off x="1692275" y="528638"/>
            <a:ext cx="7321096" cy="884237"/>
          </a:xfrm>
        </p:spPr>
        <p:txBody>
          <a:bodyPr/>
          <a:lstStyle/>
          <a:p>
            <a:r>
              <a:rPr lang="nb-NO" altLang="nb-NO" dirty="0">
                <a:ea typeface="ＭＳ Ｐゴシック" panose="020B0600070205080204" pitchFamily="34" charset="-128"/>
              </a:rPr>
              <a:t>Oppsummering sesongen 2021/2022</a:t>
            </a:r>
            <a:br>
              <a:rPr lang="nb-NO" altLang="nb-NO" dirty="0">
                <a:ea typeface="ＭＳ Ｐゴシック" panose="020B0600070205080204" pitchFamily="34" charset="-128"/>
              </a:rPr>
            </a:br>
            <a:r>
              <a:rPr lang="nb-NO" altLang="nb-NO" dirty="0">
                <a:ea typeface="ＭＳ Ｐゴシック" panose="020B0600070205080204" pitchFamily="34" charset="-128"/>
              </a:rPr>
              <a:t>Plasseringer EQUINOR Norges Cup, sammenlagt</a:t>
            </a:r>
          </a:p>
        </p:txBody>
      </p:sp>
      <p:sp>
        <p:nvSpPr>
          <p:cNvPr id="14339" name="Content Placeholder 4"/>
          <p:cNvSpPr>
            <a:spLocks noGrp="1"/>
          </p:cNvSpPr>
          <p:nvPr>
            <p:ph sz="half" idx="1"/>
          </p:nvPr>
        </p:nvSpPr>
        <p:spPr>
          <a:xfrm>
            <a:off x="1392465" y="1419587"/>
            <a:ext cx="7321096" cy="5040992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nn-NO" altLang="nb-NO" sz="2000" b="1" dirty="0">
                <a:solidFill>
                  <a:srgbClr val="333333"/>
                </a:solidFill>
                <a:ea typeface="ＭＳ Ｐゴシック" panose="020B0600070205080204" pitchFamily="34" charset="-128"/>
              </a:rPr>
              <a:t>JUNIOR</a:t>
            </a:r>
          </a:p>
          <a:p>
            <a:pPr>
              <a:buFont typeface="Arial" charset="0"/>
              <a:buNone/>
              <a:defRPr/>
            </a:pPr>
            <a:r>
              <a:rPr lang="nn-NO" altLang="nb-NO" sz="2000" b="1" dirty="0">
                <a:solidFill>
                  <a:srgbClr val="333333"/>
                </a:solidFill>
                <a:ea typeface="ＭＳ Ｐゴシック"/>
              </a:rPr>
              <a:t>Kvinner (</a:t>
            </a:r>
            <a:r>
              <a:rPr lang="nn-NO" altLang="nb-NO" sz="2000" b="1" dirty="0" err="1">
                <a:solidFill>
                  <a:srgbClr val="333333"/>
                </a:solidFill>
                <a:ea typeface="ＭＳ Ｐゴシック"/>
              </a:rPr>
              <a:t>sammenlagt</a:t>
            </a:r>
            <a:r>
              <a:rPr lang="nn-NO" altLang="nb-NO" sz="2000" b="1" dirty="0">
                <a:solidFill>
                  <a:srgbClr val="333333"/>
                </a:solidFill>
                <a:ea typeface="ＭＳ Ｐゴシック"/>
              </a:rPr>
              <a:t>):</a:t>
            </a:r>
          </a:p>
          <a:p>
            <a:pPr>
              <a:buFont typeface="Arial" charset="0"/>
              <a:buNone/>
              <a:defRPr/>
            </a:pPr>
            <a:r>
              <a:rPr lang="nn-NO" altLang="nb-NO" sz="2000" b="1" dirty="0">
                <a:solidFill>
                  <a:srgbClr val="333333"/>
                </a:solidFill>
                <a:ea typeface="ＭＳ Ｐゴシック"/>
              </a:rPr>
              <a:t>17.</a:t>
            </a:r>
          </a:p>
          <a:p>
            <a:pPr marL="0" indent="0">
              <a:buNone/>
              <a:defRPr/>
            </a:pPr>
            <a:r>
              <a:rPr lang="nn-NO" altLang="nb-NO" sz="1600" dirty="0">
                <a:solidFill>
                  <a:srgbClr val="333333"/>
                </a:solidFill>
                <a:ea typeface="ＭＳ Ｐゴシック" pitchFamily="-107" charset="-128"/>
              </a:rPr>
              <a:t>   2:  		Tuva Gulbrandsen	 	 		BOIF</a:t>
            </a:r>
          </a:p>
          <a:p>
            <a:pPr marL="0" indent="0">
              <a:buNone/>
              <a:defRPr/>
            </a:pPr>
            <a:r>
              <a:rPr lang="nn-NO" altLang="nb-NO" sz="1600" dirty="0">
                <a:solidFill>
                  <a:srgbClr val="333333"/>
                </a:solidFill>
                <a:ea typeface="ＭＳ Ｐゴシック" pitchFamily="-107" charset="-128"/>
              </a:rPr>
              <a:t>   9:		Ellinor Ness	          	 		TUIL</a:t>
            </a:r>
          </a:p>
          <a:p>
            <a:pPr marL="0" indent="0">
              <a:buNone/>
              <a:defRPr/>
            </a:pPr>
            <a:endParaRPr lang="nn-NO" altLang="nb-NO" sz="1600" dirty="0">
              <a:solidFill>
                <a:srgbClr val="333333"/>
              </a:solidFill>
              <a:ea typeface="ＭＳ Ｐゴシック" pitchFamily="-107" charset="-128"/>
            </a:endParaRPr>
          </a:p>
          <a:p>
            <a:pPr marL="0" indent="0">
              <a:buNone/>
              <a:defRPr/>
            </a:pPr>
            <a:r>
              <a:rPr lang="nn-NO" altLang="nb-NO" sz="1800" b="1" dirty="0">
                <a:solidFill>
                  <a:srgbClr val="333333"/>
                </a:solidFill>
                <a:ea typeface="ＭＳ Ｐゴシック"/>
              </a:rPr>
              <a:t>18.</a:t>
            </a:r>
          </a:p>
          <a:p>
            <a:pPr marL="0" indent="0">
              <a:buNone/>
              <a:defRPr/>
            </a:pPr>
            <a:r>
              <a:rPr lang="nn-NO" altLang="nb-NO" sz="1600" dirty="0">
                <a:solidFill>
                  <a:srgbClr val="333333"/>
                </a:solidFill>
                <a:ea typeface="ＭＳ Ｐゴシック" pitchFamily="-107" charset="-128"/>
              </a:rPr>
              <a:t> 10: 		Astri </a:t>
            </a:r>
            <a:r>
              <a:rPr lang="nn-NO" altLang="nb-NO" sz="1600" dirty="0" err="1">
                <a:solidFill>
                  <a:srgbClr val="333333"/>
                </a:solidFill>
                <a:ea typeface="ＭＳ Ｐゴシック" pitchFamily="-107" charset="-128"/>
              </a:rPr>
              <a:t>Reithe</a:t>
            </a:r>
            <a:r>
              <a:rPr lang="nn-NO" altLang="nb-NO" sz="1600" dirty="0">
                <a:solidFill>
                  <a:srgbClr val="333333"/>
                </a:solidFill>
                <a:ea typeface="ＭＳ Ｐゴシック" pitchFamily="-107" charset="-128"/>
              </a:rPr>
              <a:t> Lunde				Røyken</a:t>
            </a:r>
          </a:p>
          <a:p>
            <a:pPr marL="0" indent="0">
              <a:buNone/>
              <a:defRPr/>
            </a:pPr>
            <a:r>
              <a:rPr lang="nn-NO" altLang="nb-NO" sz="1800" dirty="0">
                <a:solidFill>
                  <a:srgbClr val="333333"/>
                </a:solidFill>
                <a:ea typeface="ＭＳ Ｐゴシック" pitchFamily="-107" charset="-128"/>
              </a:rPr>
              <a:t> </a:t>
            </a:r>
          </a:p>
          <a:p>
            <a:pPr marL="0" indent="0">
              <a:buNone/>
              <a:defRPr/>
            </a:pPr>
            <a:r>
              <a:rPr lang="nn-NO" altLang="nb-NO" sz="1600" b="1" dirty="0">
                <a:solidFill>
                  <a:srgbClr val="333333"/>
                </a:solidFill>
                <a:ea typeface="ＭＳ Ｐゴシック" pitchFamily="-107" charset="-128"/>
              </a:rPr>
              <a:t>19/20.</a:t>
            </a:r>
          </a:p>
          <a:p>
            <a:pPr marL="0" indent="0">
              <a:buNone/>
              <a:defRPr/>
            </a:pPr>
            <a:r>
              <a:rPr lang="nn-NO" altLang="nb-NO" sz="1400" dirty="0">
                <a:solidFill>
                  <a:srgbClr val="333333"/>
                </a:solidFill>
                <a:ea typeface="ＭＳ Ｐゴシック" pitchFamily="-107" charset="-128"/>
              </a:rPr>
              <a:t> </a:t>
            </a:r>
            <a:r>
              <a:rPr lang="nn-NO" altLang="nb-NO" sz="1600" dirty="0">
                <a:solidFill>
                  <a:srgbClr val="333333"/>
                </a:solidFill>
                <a:ea typeface="ＭＳ Ｐゴシック" pitchFamily="-107" charset="-128"/>
              </a:rPr>
              <a:t>16.		Ingeborg Andberg Stenersen		KSL</a:t>
            </a:r>
          </a:p>
          <a:p>
            <a:pPr marL="0" indent="0">
              <a:buNone/>
              <a:defRPr/>
            </a:pPr>
            <a:endParaRPr lang="nn-NO" altLang="nb-NO" sz="1200" b="1" dirty="0">
              <a:solidFill>
                <a:srgbClr val="333333"/>
              </a:solidFill>
              <a:ea typeface="ＭＳ Ｐゴシック" pitchFamily="-107" charset="-128"/>
            </a:endParaRPr>
          </a:p>
          <a:p>
            <a:pPr>
              <a:defRPr/>
            </a:pPr>
            <a:endParaRPr lang="nb-NO" altLang="nb-NO" sz="1600" dirty="0"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nb-NO" altLang="nb-NO" sz="1600" dirty="0">
              <a:ea typeface="ＭＳ Ｐゴシック" panose="020B0600070205080204" pitchFamily="34" charset="-128"/>
            </a:endParaRPr>
          </a:p>
        </p:txBody>
      </p:sp>
      <p:pic>
        <p:nvPicPr>
          <p:cNvPr id="5" name="Bilde 1">
            <a:extLst>
              <a:ext uri="{FF2B5EF4-FFF2-40B4-BE49-F238E27FC236}">
                <a16:creationId xmlns:a16="http://schemas.microsoft.com/office/drawing/2014/main" id="{094F1874-E968-47E2-A7B7-146A224B2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6165304"/>
            <a:ext cx="20955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7656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3"/>
          <p:cNvSpPr>
            <a:spLocks noGrp="1"/>
          </p:cNvSpPr>
          <p:nvPr>
            <p:ph type="title"/>
          </p:nvPr>
        </p:nvSpPr>
        <p:spPr>
          <a:xfrm>
            <a:off x="1692275" y="528638"/>
            <a:ext cx="7321096" cy="884237"/>
          </a:xfrm>
        </p:spPr>
        <p:txBody>
          <a:bodyPr/>
          <a:lstStyle/>
          <a:p>
            <a:r>
              <a:rPr lang="nb-NO" altLang="nb-NO" dirty="0">
                <a:ea typeface="ＭＳ Ｐゴシック" panose="020B0600070205080204" pitchFamily="34" charset="-128"/>
              </a:rPr>
              <a:t>Oppsummering sesongen 2021/2022</a:t>
            </a:r>
            <a:br>
              <a:rPr lang="nb-NO" altLang="nb-NO" dirty="0">
                <a:ea typeface="ＭＳ Ｐゴシック" panose="020B0600070205080204" pitchFamily="34" charset="-128"/>
              </a:rPr>
            </a:br>
            <a:r>
              <a:rPr lang="nb-NO" altLang="nb-NO" dirty="0">
                <a:ea typeface="ＭＳ Ｐゴシック" panose="020B0600070205080204" pitchFamily="34" charset="-128"/>
              </a:rPr>
              <a:t>Plasseringer EQUINOR Norges Cup, sammenlagt</a:t>
            </a:r>
          </a:p>
        </p:txBody>
      </p:sp>
      <p:sp>
        <p:nvSpPr>
          <p:cNvPr id="14339" name="Content Placeholder 4"/>
          <p:cNvSpPr>
            <a:spLocks noGrp="1"/>
          </p:cNvSpPr>
          <p:nvPr>
            <p:ph sz="half" idx="1"/>
          </p:nvPr>
        </p:nvSpPr>
        <p:spPr>
          <a:xfrm>
            <a:off x="1392465" y="1419587"/>
            <a:ext cx="7321096" cy="5040992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nn-NO" altLang="nb-NO" sz="2000" b="1" dirty="0">
                <a:solidFill>
                  <a:srgbClr val="333333"/>
                </a:solidFill>
                <a:ea typeface="ＭＳ Ｐゴシック" panose="020B0600070205080204" pitchFamily="34" charset="-128"/>
              </a:rPr>
              <a:t>JUNIOR</a:t>
            </a:r>
          </a:p>
          <a:p>
            <a:pPr>
              <a:buFont typeface="Arial" charset="0"/>
              <a:buNone/>
              <a:defRPr/>
            </a:pPr>
            <a:r>
              <a:rPr lang="nn-NO" altLang="nb-NO" sz="2000" b="1" dirty="0">
                <a:solidFill>
                  <a:srgbClr val="333333"/>
                </a:solidFill>
                <a:ea typeface="ＭＳ Ｐゴシック"/>
              </a:rPr>
              <a:t>Menn (</a:t>
            </a:r>
            <a:r>
              <a:rPr lang="nn-NO" altLang="nb-NO" sz="2000" b="1" dirty="0" err="1">
                <a:solidFill>
                  <a:srgbClr val="333333"/>
                </a:solidFill>
                <a:ea typeface="ＭＳ Ｐゴシック"/>
              </a:rPr>
              <a:t>sammenlagt</a:t>
            </a:r>
            <a:r>
              <a:rPr lang="nn-NO" altLang="nb-NO" sz="2000" b="1" dirty="0">
                <a:solidFill>
                  <a:srgbClr val="333333"/>
                </a:solidFill>
                <a:ea typeface="ＭＳ Ｐゴシック"/>
              </a:rPr>
              <a:t>):</a:t>
            </a:r>
          </a:p>
          <a:p>
            <a:pPr>
              <a:buFont typeface="Arial" charset="0"/>
              <a:buNone/>
              <a:defRPr/>
            </a:pPr>
            <a:r>
              <a:rPr lang="nn-NO" altLang="nb-NO" sz="2000" b="1" dirty="0">
                <a:solidFill>
                  <a:srgbClr val="333333"/>
                </a:solidFill>
                <a:ea typeface="ＭＳ Ｐゴシック"/>
              </a:rPr>
              <a:t>17.</a:t>
            </a:r>
          </a:p>
          <a:p>
            <a:pPr marL="0" indent="0">
              <a:buNone/>
              <a:defRPr/>
            </a:pPr>
            <a:r>
              <a:rPr lang="nn-NO" altLang="nb-NO" sz="1600" dirty="0">
                <a:solidFill>
                  <a:srgbClr val="333333"/>
                </a:solidFill>
                <a:ea typeface="ＭＳ Ｐゴシック" pitchFamily="-107" charset="-128"/>
              </a:rPr>
              <a:t>  19:  	Ask Jørgensen	 	 			IF </a:t>
            </a:r>
            <a:r>
              <a:rPr lang="nn-NO" altLang="nb-NO" sz="1600" dirty="0" err="1">
                <a:solidFill>
                  <a:srgbClr val="333333"/>
                </a:solidFill>
                <a:ea typeface="ＭＳ Ｐゴシック" pitchFamily="-107" charset="-128"/>
              </a:rPr>
              <a:t>Kilkameratene</a:t>
            </a:r>
            <a:endParaRPr lang="nn-NO" altLang="nb-NO" sz="1600" dirty="0">
              <a:solidFill>
                <a:srgbClr val="333333"/>
              </a:solidFill>
              <a:ea typeface="ＭＳ Ｐゴシック" pitchFamily="-107" charset="-128"/>
            </a:endParaRPr>
          </a:p>
          <a:p>
            <a:pPr marL="0" indent="0">
              <a:buNone/>
              <a:defRPr/>
            </a:pPr>
            <a:r>
              <a:rPr lang="nn-NO" altLang="nb-NO" sz="1600" dirty="0">
                <a:solidFill>
                  <a:srgbClr val="333333"/>
                </a:solidFill>
                <a:ea typeface="ＭＳ Ｐゴシック" pitchFamily="-107" charset="-128"/>
              </a:rPr>
              <a:t>  24:		Hermod Ingemann Bangstad	         Nordreisa</a:t>
            </a:r>
          </a:p>
          <a:p>
            <a:pPr marL="0" indent="0">
              <a:buNone/>
              <a:defRPr/>
            </a:pPr>
            <a:endParaRPr lang="nn-NO" altLang="nb-NO" sz="1600" dirty="0">
              <a:solidFill>
                <a:srgbClr val="333333"/>
              </a:solidFill>
              <a:ea typeface="ＭＳ Ｐゴシック" pitchFamily="-107" charset="-128"/>
            </a:endParaRPr>
          </a:p>
          <a:p>
            <a:pPr marL="0" indent="0">
              <a:buNone/>
              <a:defRPr/>
            </a:pPr>
            <a:r>
              <a:rPr lang="nn-NO" altLang="nb-NO" sz="1800" b="1" dirty="0">
                <a:solidFill>
                  <a:srgbClr val="333333"/>
                </a:solidFill>
                <a:ea typeface="ＭＳ Ｐゴシック"/>
              </a:rPr>
              <a:t>18.</a:t>
            </a:r>
          </a:p>
          <a:p>
            <a:pPr marL="0" indent="0">
              <a:buNone/>
              <a:defRPr/>
            </a:pPr>
            <a:r>
              <a:rPr lang="nn-NO" altLang="nb-NO" sz="1600" dirty="0">
                <a:solidFill>
                  <a:srgbClr val="333333"/>
                </a:solidFill>
                <a:ea typeface="ＭＳ Ｐゴシック" pitchFamily="-107" charset="-128"/>
              </a:rPr>
              <a:t> 25: 		Julian Lorentsen				BOIF</a:t>
            </a:r>
          </a:p>
          <a:p>
            <a:pPr marL="0" indent="0">
              <a:buNone/>
              <a:defRPr/>
            </a:pPr>
            <a:r>
              <a:rPr lang="nn-NO" altLang="nb-NO" sz="1600" dirty="0">
                <a:solidFill>
                  <a:srgbClr val="333333"/>
                </a:solidFill>
                <a:ea typeface="ＭＳ Ｐゴシック" pitchFamily="-107" charset="-128"/>
              </a:rPr>
              <a:t> 30:		Andreas Skjelle				Medkila</a:t>
            </a:r>
          </a:p>
          <a:p>
            <a:pPr marL="0" indent="0">
              <a:buNone/>
              <a:defRPr/>
            </a:pPr>
            <a:r>
              <a:rPr lang="nn-NO" altLang="nb-NO" sz="1800" dirty="0">
                <a:solidFill>
                  <a:srgbClr val="333333"/>
                </a:solidFill>
                <a:ea typeface="ＭＳ Ｐゴシック" pitchFamily="-107" charset="-128"/>
              </a:rPr>
              <a:t> </a:t>
            </a:r>
          </a:p>
          <a:p>
            <a:pPr marL="0" indent="0">
              <a:buNone/>
              <a:defRPr/>
            </a:pPr>
            <a:r>
              <a:rPr lang="nn-NO" altLang="nb-NO" sz="1600" b="1" dirty="0">
                <a:solidFill>
                  <a:srgbClr val="333333"/>
                </a:solidFill>
                <a:ea typeface="ＭＳ Ｐゴシック" pitchFamily="-107" charset="-128"/>
              </a:rPr>
              <a:t>19/20.</a:t>
            </a:r>
          </a:p>
          <a:p>
            <a:pPr marL="0" indent="0">
              <a:buNone/>
              <a:defRPr/>
            </a:pPr>
            <a:r>
              <a:rPr lang="nn-NO" altLang="nb-NO" sz="1600" dirty="0">
                <a:solidFill>
                  <a:srgbClr val="333333"/>
                </a:solidFill>
                <a:ea typeface="ＭＳ Ｐゴシック" pitchFamily="-107" charset="-128"/>
              </a:rPr>
              <a:t> 25:		Robert Skog Kristiansen			TSKL</a:t>
            </a:r>
          </a:p>
          <a:p>
            <a:pPr marL="0" indent="0">
              <a:buNone/>
              <a:defRPr/>
            </a:pPr>
            <a:r>
              <a:rPr lang="nn-NO" altLang="nb-NO" sz="1600" dirty="0">
                <a:solidFill>
                  <a:srgbClr val="333333"/>
                </a:solidFill>
                <a:ea typeface="ＭＳ Ｐゴシック" pitchFamily="-107" charset="-128"/>
              </a:rPr>
              <a:t> 29:		William Lundberg				TSKL</a:t>
            </a:r>
          </a:p>
          <a:p>
            <a:pPr marL="0" indent="0">
              <a:buNone/>
              <a:defRPr/>
            </a:pPr>
            <a:endParaRPr lang="nn-NO" altLang="nb-NO" sz="1200" b="1" dirty="0">
              <a:solidFill>
                <a:srgbClr val="333333"/>
              </a:solidFill>
              <a:ea typeface="ＭＳ Ｐゴシック" pitchFamily="-107" charset="-128"/>
            </a:endParaRPr>
          </a:p>
          <a:p>
            <a:pPr>
              <a:defRPr/>
            </a:pPr>
            <a:endParaRPr lang="nb-NO" altLang="nb-NO" sz="1600" dirty="0"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nb-NO" altLang="nb-NO" sz="1600" dirty="0">
              <a:ea typeface="ＭＳ Ｐゴシック" panose="020B0600070205080204" pitchFamily="34" charset="-128"/>
            </a:endParaRPr>
          </a:p>
        </p:txBody>
      </p:sp>
      <p:pic>
        <p:nvPicPr>
          <p:cNvPr id="5" name="Bilde 1">
            <a:extLst>
              <a:ext uri="{FF2B5EF4-FFF2-40B4-BE49-F238E27FC236}">
                <a16:creationId xmlns:a16="http://schemas.microsoft.com/office/drawing/2014/main" id="{094F1874-E968-47E2-A7B7-146A224B2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6165304"/>
            <a:ext cx="20955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290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3"/>
          <p:cNvSpPr>
            <a:spLocks noGrp="1"/>
          </p:cNvSpPr>
          <p:nvPr>
            <p:ph type="title"/>
          </p:nvPr>
        </p:nvSpPr>
        <p:spPr>
          <a:xfrm>
            <a:off x="1692275" y="528638"/>
            <a:ext cx="7321096" cy="884237"/>
          </a:xfrm>
        </p:spPr>
        <p:txBody>
          <a:bodyPr/>
          <a:lstStyle/>
          <a:p>
            <a:r>
              <a:rPr lang="nb-NO" altLang="nb-NO" dirty="0">
                <a:ea typeface="ＭＳ Ｐゴシック" panose="020B0600070205080204" pitchFamily="34" charset="-128"/>
              </a:rPr>
              <a:t>Oppsummering sesongen 2021/2022</a:t>
            </a:r>
            <a:br>
              <a:rPr lang="nb-NO" altLang="nb-NO" dirty="0">
                <a:ea typeface="ＭＳ Ｐゴシック" panose="020B0600070205080204" pitchFamily="34" charset="-128"/>
              </a:rPr>
            </a:br>
            <a:r>
              <a:rPr lang="nb-NO" altLang="nb-NO" dirty="0">
                <a:ea typeface="ＭＳ Ｐゴシック" panose="020B0600070205080204" pitchFamily="34" charset="-128"/>
              </a:rPr>
              <a:t>Plasseringer EQUINOR Norges Cup, sammenlagt</a:t>
            </a:r>
          </a:p>
        </p:txBody>
      </p:sp>
      <p:sp>
        <p:nvSpPr>
          <p:cNvPr id="14339" name="Content Placeholder 4"/>
          <p:cNvSpPr>
            <a:spLocks noGrp="1"/>
          </p:cNvSpPr>
          <p:nvPr>
            <p:ph sz="half" idx="1"/>
          </p:nvPr>
        </p:nvSpPr>
        <p:spPr>
          <a:xfrm>
            <a:off x="1392465" y="1298449"/>
            <a:ext cx="7321096" cy="5030914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nn-NO" altLang="nb-NO" sz="2000" b="1" dirty="0">
                <a:solidFill>
                  <a:srgbClr val="333333"/>
                </a:solidFill>
                <a:ea typeface="ＭＳ Ｐゴシック" panose="020B0600070205080204" pitchFamily="34" charset="-128"/>
              </a:rPr>
              <a:t>SENIOR</a:t>
            </a:r>
          </a:p>
          <a:p>
            <a:pPr>
              <a:buFont typeface="Arial" charset="0"/>
              <a:buNone/>
              <a:defRPr/>
            </a:pPr>
            <a:r>
              <a:rPr lang="nn-NO" altLang="nb-NO" sz="2000" b="1" dirty="0">
                <a:solidFill>
                  <a:srgbClr val="333333"/>
                </a:solidFill>
                <a:ea typeface="ＭＳ Ｐゴシック"/>
              </a:rPr>
              <a:t>Kvinner senior (</a:t>
            </a:r>
            <a:r>
              <a:rPr lang="nn-NO" altLang="nb-NO" sz="2000" b="1" dirty="0" err="1">
                <a:solidFill>
                  <a:srgbClr val="333333"/>
                </a:solidFill>
                <a:ea typeface="ＭＳ Ｐゴシック"/>
              </a:rPr>
              <a:t>sammenlagt</a:t>
            </a:r>
            <a:r>
              <a:rPr lang="nn-NO" altLang="nb-NO" sz="2000" b="1" dirty="0">
                <a:solidFill>
                  <a:srgbClr val="333333"/>
                </a:solidFill>
                <a:ea typeface="ＭＳ Ｐゴシック"/>
              </a:rPr>
              <a:t>):</a:t>
            </a:r>
          </a:p>
          <a:p>
            <a:pPr marL="0" indent="0">
              <a:buNone/>
              <a:defRPr/>
            </a:pPr>
            <a:r>
              <a:rPr lang="nn-NO" altLang="nb-NO" sz="2000" dirty="0">
                <a:solidFill>
                  <a:srgbClr val="333333"/>
                </a:solidFill>
                <a:ea typeface="ＭＳ Ｐゴシック" pitchFamily="-107" charset="-128"/>
              </a:rPr>
              <a:t>    </a:t>
            </a:r>
            <a:r>
              <a:rPr lang="nn-NO" altLang="nb-NO" sz="1800" dirty="0">
                <a:solidFill>
                  <a:srgbClr val="333333"/>
                </a:solidFill>
                <a:ea typeface="ＭＳ Ｐゴシック" pitchFamily="-107" charset="-128"/>
              </a:rPr>
              <a:t>7:  		Silje Theodorsen	  		KSL</a:t>
            </a:r>
          </a:p>
          <a:p>
            <a:pPr marL="0" indent="0">
              <a:buNone/>
              <a:defRPr/>
            </a:pPr>
            <a:r>
              <a:rPr lang="nn-NO" altLang="nb-NO" sz="1800" dirty="0">
                <a:solidFill>
                  <a:srgbClr val="333333"/>
                </a:solidFill>
                <a:ea typeface="ＭＳ Ｐゴシック" pitchFamily="-107" charset="-128"/>
              </a:rPr>
              <a:t>  10:			Synne Arnesen 	       		TSKL</a:t>
            </a:r>
          </a:p>
          <a:p>
            <a:pPr marL="0" indent="0">
              <a:buNone/>
              <a:defRPr/>
            </a:pPr>
            <a:r>
              <a:rPr lang="nn-NO" altLang="nb-NO" sz="1800" dirty="0">
                <a:solidFill>
                  <a:srgbClr val="333333"/>
                </a:solidFill>
                <a:ea typeface="ＭＳ Ｐゴシック" pitchFamily="-107" charset="-128"/>
              </a:rPr>
              <a:t>  20: 		Anna Svendsen 	 		TSKL</a:t>
            </a:r>
          </a:p>
          <a:p>
            <a:pPr marL="0" indent="0">
              <a:buNone/>
              <a:defRPr/>
            </a:pPr>
            <a:r>
              <a:rPr lang="nn-NO" altLang="nb-NO" sz="1800" dirty="0">
                <a:solidFill>
                  <a:srgbClr val="333333"/>
                </a:solidFill>
                <a:ea typeface="ＭＳ Ｐゴシック" pitchFamily="-107" charset="-128"/>
              </a:rPr>
              <a:t>  53: 		Ingrid A. Gulbrandsen 		BOIF</a:t>
            </a:r>
          </a:p>
          <a:p>
            <a:pPr marL="0" indent="0">
              <a:buNone/>
              <a:defRPr/>
            </a:pPr>
            <a:r>
              <a:rPr lang="nn-NO" altLang="nb-NO" sz="1800" dirty="0">
                <a:solidFill>
                  <a:srgbClr val="333333"/>
                </a:solidFill>
                <a:ea typeface="ＭＳ Ｐゴシック"/>
              </a:rPr>
              <a:t>  62:			Julie </a:t>
            </a:r>
            <a:r>
              <a:rPr lang="nn-NO" altLang="nb-NO" sz="1800" dirty="0" err="1">
                <a:solidFill>
                  <a:srgbClr val="333333"/>
                </a:solidFill>
                <a:ea typeface="ＭＳ Ｐゴシック"/>
              </a:rPr>
              <a:t>Waltenberg</a:t>
            </a:r>
            <a:r>
              <a:rPr lang="nn-NO" altLang="nb-NO" sz="1800" dirty="0">
                <a:solidFill>
                  <a:srgbClr val="333333"/>
                </a:solidFill>
                <a:ea typeface="ＭＳ Ｐゴシック"/>
              </a:rPr>
              <a:t>			Lyngen/Karnes</a:t>
            </a:r>
          </a:p>
          <a:p>
            <a:pPr marL="0" indent="0">
              <a:buNone/>
              <a:defRPr/>
            </a:pPr>
            <a:r>
              <a:rPr lang="nn-NO" altLang="nb-NO" sz="1800" dirty="0">
                <a:solidFill>
                  <a:srgbClr val="333333"/>
                </a:solidFill>
                <a:ea typeface="ＭＳ Ｐゴシック"/>
              </a:rPr>
              <a:t>  63: 		Anette </a:t>
            </a:r>
            <a:r>
              <a:rPr lang="nn-NO" altLang="nb-NO" sz="1800" dirty="0" err="1">
                <a:solidFill>
                  <a:srgbClr val="333333"/>
                </a:solidFill>
                <a:ea typeface="ＭＳ Ｐゴシック"/>
              </a:rPr>
              <a:t>Kjellbergvik</a:t>
            </a:r>
            <a:r>
              <a:rPr lang="nn-NO" altLang="nb-NO" sz="1800" dirty="0">
                <a:solidFill>
                  <a:srgbClr val="333333"/>
                </a:solidFill>
                <a:ea typeface="ＭＳ Ｐゴシック"/>
              </a:rPr>
              <a:t> 		Kvaløysletta</a:t>
            </a:r>
          </a:p>
          <a:p>
            <a:pPr marL="0" indent="0">
              <a:buNone/>
              <a:defRPr/>
            </a:pPr>
            <a:r>
              <a:rPr lang="nn-NO" altLang="nb-NO" sz="1800" dirty="0">
                <a:solidFill>
                  <a:srgbClr val="333333"/>
                </a:solidFill>
                <a:ea typeface="ＭＳ Ｐゴシック"/>
              </a:rPr>
              <a:t> 89:			Ida Storjord </a:t>
            </a:r>
            <a:r>
              <a:rPr lang="nn-NO" altLang="nb-NO" sz="1800" dirty="0" err="1">
                <a:solidFill>
                  <a:srgbClr val="333333"/>
                </a:solidFill>
                <a:ea typeface="ＭＳ Ｐゴシック"/>
              </a:rPr>
              <a:t>Tovås</a:t>
            </a:r>
            <a:r>
              <a:rPr lang="nn-NO" altLang="nb-NO" sz="1800" dirty="0">
                <a:solidFill>
                  <a:srgbClr val="333333"/>
                </a:solidFill>
                <a:ea typeface="ＭＳ Ｐゴシック"/>
              </a:rPr>
              <a:t>		Fjell skilag</a:t>
            </a:r>
            <a:endParaRPr lang="nn-NO" altLang="nb-NO" sz="1200" b="1" dirty="0">
              <a:solidFill>
                <a:srgbClr val="333333"/>
              </a:solidFill>
              <a:ea typeface="ＭＳ Ｐゴシック" pitchFamily="-107" charset="-128"/>
            </a:endParaRPr>
          </a:p>
          <a:p>
            <a:pPr>
              <a:buFont typeface="Arial" charset="0"/>
              <a:buNone/>
              <a:defRPr/>
            </a:pPr>
            <a:r>
              <a:rPr lang="nn-NO" altLang="nb-NO" sz="2000" b="1" dirty="0">
                <a:solidFill>
                  <a:srgbClr val="333333"/>
                </a:solidFill>
                <a:ea typeface="ＭＳ Ｐゴシック"/>
              </a:rPr>
              <a:t>Menn senior (</a:t>
            </a:r>
            <a:r>
              <a:rPr lang="nn-NO" altLang="nb-NO" sz="2000" b="1" dirty="0" err="1">
                <a:solidFill>
                  <a:srgbClr val="333333"/>
                </a:solidFill>
                <a:ea typeface="ＭＳ Ｐゴシック"/>
              </a:rPr>
              <a:t>sammenlagt</a:t>
            </a:r>
            <a:r>
              <a:rPr lang="nn-NO" altLang="nb-NO" sz="2000" b="1" dirty="0">
                <a:solidFill>
                  <a:srgbClr val="333333"/>
                </a:solidFill>
                <a:ea typeface="ＭＳ Ｐゴシック"/>
              </a:rPr>
              <a:t>):</a:t>
            </a:r>
          </a:p>
          <a:p>
            <a:pPr>
              <a:buFont typeface="Arial" charset="0"/>
              <a:buNone/>
              <a:defRPr/>
            </a:pPr>
            <a:r>
              <a:rPr lang="nn-NO" altLang="nb-NO" sz="2000" dirty="0">
                <a:solidFill>
                  <a:srgbClr val="333333"/>
                </a:solidFill>
                <a:ea typeface="ＭＳ Ｐゴシック" pitchFamily="-107" charset="-128"/>
              </a:rPr>
              <a:t> </a:t>
            </a:r>
            <a:r>
              <a:rPr lang="nn-NO" altLang="nb-NO" sz="1800" dirty="0">
                <a:solidFill>
                  <a:srgbClr val="333333"/>
                </a:solidFill>
                <a:ea typeface="ＭＳ Ｐゴシック" pitchFamily="-107" charset="-128"/>
              </a:rPr>
              <a:t>30: 			Erik Valnes				BOIF</a:t>
            </a:r>
          </a:p>
          <a:p>
            <a:pPr marL="0" indent="0">
              <a:buNone/>
              <a:defRPr/>
            </a:pPr>
            <a:r>
              <a:rPr lang="nn-NO" altLang="nb-NO" sz="1800" dirty="0">
                <a:solidFill>
                  <a:srgbClr val="333333"/>
                </a:solidFill>
                <a:ea typeface="ＭＳ Ｐゴシック"/>
              </a:rPr>
              <a:t> 60:			Edvin K Frost 			TSKL</a:t>
            </a:r>
          </a:p>
          <a:p>
            <a:pPr marL="0" indent="0">
              <a:buNone/>
              <a:defRPr/>
            </a:pPr>
            <a:r>
              <a:rPr lang="nn-NO" altLang="nb-NO" sz="1800" dirty="0">
                <a:solidFill>
                  <a:srgbClr val="333333"/>
                </a:solidFill>
                <a:ea typeface="ＭＳ Ｐゴシック"/>
              </a:rPr>
              <a:t>83:			Maximilian Bie			BOIF</a:t>
            </a:r>
          </a:p>
          <a:p>
            <a:pPr marL="0" indent="0">
              <a:buNone/>
              <a:defRPr/>
            </a:pPr>
            <a:r>
              <a:rPr lang="nn-NO" altLang="nb-NO" sz="1800" dirty="0">
                <a:solidFill>
                  <a:srgbClr val="333333"/>
                </a:solidFill>
                <a:ea typeface="ＭＳ Ｐゴシック"/>
              </a:rPr>
              <a:t>85:			Torgeir Sulen Hovland 	KSL</a:t>
            </a:r>
            <a:endParaRPr lang="nn-NO" altLang="nb-NO" sz="2000" dirty="0">
              <a:solidFill>
                <a:srgbClr val="333333"/>
              </a:solidFill>
              <a:ea typeface="ＭＳ Ｐゴシック" pitchFamily="-107" charset="-128"/>
            </a:endParaRPr>
          </a:p>
          <a:p>
            <a:pPr>
              <a:defRPr/>
            </a:pPr>
            <a:endParaRPr lang="nb-NO" altLang="nb-NO" sz="1600" dirty="0">
              <a:ea typeface="ＭＳ Ｐゴシック" panose="020B0600070205080204" pitchFamily="34" charset="-128"/>
            </a:endParaRPr>
          </a:p>
        </p:txBody>
      </p:sp>
      <p:pic>
        <p:nvPicPr>
          <p:cNvPr id="5" name="Bilde 1">
            <a:extLst>
              <a:ext uri="{FF2B5EF4-FFF2-40B4-BE49-F238E27FC236}">
                <a16:creationId xmlns:a16="http://schemas.microsoft.com/office/drawing/2014/main" id="{094F1874-E968-47E2-A7B7-146A224B2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6165304"/>
            <a:ext cx="20955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Sesongopplegg 2022/2023</a:t>
            </a:r>
            <a:br>
              <a:rPr lang="nb-NO" altLang="nb-NO" dirty="0"/>
            </a:br>
            <a:r>
              <a:rPr lang="nb-NO" altLang="nb-NO" dirty="0"/>
              <a:t>- Team ELON Nord-Norge</a:t>
            </a:r>
          </a:p>
        </p:txBody>
      </p:sp>
      <p:sp>
        <p:nvSpPr>
          <p:cNvPr id="31748" name="Rectangle 1"/>
          <p:cNvSpPr>
            <a:spLocks noChangeArrowheads="1"/>
          </p:cNvSpPr>
          <p:nvPr/>
        </p:nvSpPr>
        <p:spPr bwMode="auto">
          <a:xfrm>
            <a:off x="1449659" y="2751645"/>
            <a:ext cx="646241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b-NO" altLang="nb-NO" sz="1800" b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nb-NO" altLang="nb-NO" sz="6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nb-NO" altLang="nb-NO" sz="1800">
              <a:solidFill>
                <a:schemeClr val="tx1"/>
              </a:solidFill>
            </a:endParaRPr>
          </a:p>
        </p:txBody>
      </p:sp>
      <p:pic>
        <p:nvPicPr>
          <p:cNvPr id="31749" name="Bil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6093296"/>
            <a:ext cx="20955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8B30EFD3-4D00-4043-8E67-DD47221CB1F2}"/>
              </a:ext>
            </a:extLst>
          </p:cNvPr>
          <p:cNvSpPr txBox="1"/>
          <p:nvPr/>
        </p:nvSpPr>
        <p:spPr>
          <a:xfrm>
            <a:off x="6066263" y="6093296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rgbClr val="333333"/>
                </a:solidFill>
              </a:rPr>
              <a:t>Trener: Kristian Skogstad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1F6B3B7-BBD7-8975-4F73-7AFE75097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" r="6575"/>
          <a:stretch/>
        </p:blipFill>
        <p:spPr bwMode="auto">
          <a:xfrm>
            <a:off x="1" y="1747952"/>
            <a:ext cx="6066262" cy="395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D87EA662-B39F-1739-B6B2-9C972158D693}"/>
              </a:ext>
            </a:extLst>
          </p:cNvPr>
          <p:cNvSpPr txBox="1"/>
          <p:nvPr/>
        </p:nvSpPr>
        <p:spPr>
          <a:xfrm>
            <a:off x="6066263" y="1478568"/>
            <a:ext cx="293277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rgbClr val="000000"/>
                </a:solidFill>
              </a:rPr>
              <a:t>Finn Hågen Krogh, Tverrelvdalen IL</a:t>
            </a:r>
            <a:br>
              <a:rPr lang="nb-NO" sz="1400" dirty="0">
                <a:solidFill>
                  <a:srgbClr val="000000"/>
                </a:solidFill>
              </a:rPr>
            </a:br>
            <a:endParaRPr lang="nb-NO" sz="14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rgbClr val="000000"/>
                </a:solidFill>
              </a:rPr>
              <a:t>Mikkel Arntsen,</a:t>
            </a:r>
            <a:br>
              <a:rPr lang="nb-NO" sz="1400" dirty="0">
                <a:solidFill>
                  <a:srgbClr val="000000"/>
                </a:solidFill>
              </a:rPr>
            </a:br>
            <a:r>
              <a:rPr lang="nb-NO" sz="1400" dirty="0">
                <a:solidFill>
                  <a:srgbClr val="000000"/>
                </a:solidFill>
              </a:rPr>
              <a:t>Sortland og omegn skiklubb</a:t>
            </a:r>
            <a:br>
              <a:rPr lang="nb-NO" sz="1400" dirty="0">
                <a:solidFill>
                  <a:srgbClr val="000000"/>
                </a:solidFill>
              </a:rPr>
            </a:br>
            <a:endParaRPr lang="nb-NO" sz="14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rgbClr val="000000"/>
                </a:solidFill>
              </a:rPr>
              <a:t>Daniel Stock,</a:t>
            </a:r>
            <a:br>
              <a:rPr lang="nb-NO" sz="1400" dirty="0">
                <a:solidFill>
                  <a:srgbClr val="000000"/>
                </a:solidFill>
              </a:rPr>
            </a:br>
            <a:r>
              <a:rPr lang="nb-NO" sz="1400" dirty="0">
                <a:solidFill>
                  <a:srgbClr val="000000"/>
                </a:solidFill>
              </a:rPr>
              <a:t>Vadsø Skiklubb</a:t>
            </a:r>
            <a:br>
              <a:rPr lang="nb-NO" sz="1400" dirty="0">
                <a:solidFill>
                  <a:srgbClr val="000000"/>
                </a:solidFill>
              </a:rPr>
            </a:br>
            <a:endParaRPr lang="nb-NO" sz="14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rgbClr val="000000"/>
                </a:solidFill>
              </a:rPr>
              <a:t>Ingrid Andrea Gulbrandsen,</a:t>
            </a:r>
            <a:br>
              <a:rPr lang="nb-NO" sz="1400" dirty="0">
                <a:solidFill>
                  <a:srgbClr val="000000"/>
                </a:solidFill>
              </a:rPr>
            </a:br>
            <a:r>
              <a:rPr lang="nb-NO" sz="1400" dirty="0">
                <a:solidFill>
                  <a:srgbClr val="000000"/>
                </a:solidFill>
              </a:rPr>
              <a:t>Bardufoss og Omegn IL</a:t>
            </a:r>
            <a:br>
              <a:rPr lang="nb-NO" sz="1400" dirty="0">
                <a:solidFill>
                  <a:srgbClr val="000000"/>
                </a:solidFill>
              </a:rPr>
            </a:br>
            <a:endParaRPr lang="nb-NO" sz="14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rgbClr val="000000"/>
                </a:solidFill>
              </a:rPr>
              <a:t>Preben </a:t>
            </a:r>
            <a:r>
              <a:rPr lang="nb-NO" sz="1400" dirty="0" err="1">
                <a:solidFill>
                  <a:srgbClr val="000000"/>
                </a:solidFill>
              </a:rPr>
              <a:t>Horven</a:t>
            </a:r>
            <a:r>
              <a:rPr lang="nb-NO" sz="1400" dirty="0">
                <a:solidFill>
                  <a:srgbClr val="000000"/>
                </a:solidFill>
              </a:rPr>
              <a:t>,</a:t>
            </a:r>
            <a:br>
              <a:rPr lang="nb-NO" sz="1400" dirty="0">
                <a:solidFill>
                  <a:srgbClr val="000000"/>
                </a:solidFill>
              </a:rPr>
            </a:br>
            <a:r>
              <a:rPr lang="nb-NO" sz="1400" dirty="0">
                <a:solidFill>
                  <a:srgbClr val="000000"/>
                </a:solidFill>
              </a:rPr>
              <a:t>Bossmo og Ytteren IL</a:t>
            </a:r>
            <a:br>
              <a:rPr lang="nb-NO" sz="1400" dirty="0">
                <a:solidFill>
                  <a:srgbClr val="000000"/>
                </a:solidFill>
              </a:rPr>
            </a:br>
            <a:endParaRPr lang="nb-NO" sz="14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rgbClr val="000000"/>
                </a:solidFill>
              </a:rPr>
              <a:t>Silje Theodorsen, Kvaløysletta Skilag</a:t>
            </a:r>
            <a:br>
              <a:rPr lang="nb-NO" sz="1400" dirty="0">
                <a:solidFill>
                  <a:srgbClr val="000000"/>
                </a:solidFill>
              </a:rPr>
            </a:br>
            <a:endParaRPr lang="nb-NO" sz="14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rgbClr val="000000"/>
                </a:solidFill>
              </a:rPr>
              <a:t>Julie </a:t>
            </a:r>
            <a:r>
              <a:rPr lang="nb-NO" sz="1400" dirty="0" err="1">
                <a:solidFill>
                  <a:srgbClr val="000000"/>
                </a:solidFill>
              </a:rPr>
              <a:t>Waltenberg</a:t>
            </a:r>
            <a:r>
              <a:rPr lang="nb-NO" sz="1400" dirty="0">
                <a:solidFill>
                  <a:srgbClr val="000000"/>
                </a:solidFill>
              </a:rPr>
              <a:t>,</a:t>
            </a:r>
            <a:br>
              <a:rPr lang="nb-NO" sz="1400" dirty="0">
                <a:solidFill>
                  <a:srgbClr val="000000"/>
                </a:solidFill>
              </a:rPr>
            </a:br>
            <a:r>
              <a:rPr lang="nb-NO" sz="1400" dirty="0">
                <a:solidFill>
                  <a:srgbClr val="000000"/>
                </a:solidFill>
              </a:rPr>
              <a:t>Lyngen Karnes IL </a:t>
            </a: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Sesongopplegg sesongen 2022/2023</a:t>
            </a:r>
            <a:br>
              <a:rPr lang="nb-NO" altLang="nb-NO" dirty="0"/>
            </a:br>
            <a:r>
              <a:rPr lang="nb-NO" altLang="nb-NO" dirty="0"/>
              <a:t>- Team SNN/Senior</a:t>
            </a:r>
          </a:p>
        </p:txBody>
      </p:sp>
      <p:sp>
        <p:nvSpPr>
          <p:cNvPr id="33796" name="Rectangle 1"/>
          <p:cNvSpPr>
            <a:spLocks noChangeArrowheads="1"/>
          </p:cNvSpPr>
          <p:nvPr/>
        </p:nvSpPr>
        <p:spPr bwMode="auto">
          <a:xfrm>
            <a:off x="0" y="1968500"/>
            <a:ext cx="92805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b-NO" altLang="nb-NO" sz="1800" b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nb-NO" altLang="nb-NO" sz="6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nb-NO" altLang="nb-NO" sz="1800">
              <a:solidFill>
                <a:schemeClr val="tx1"/>
              </a:solidFill>
            </a:endParaRPr>
          </a:p>
        </p:txBody>
      </p:sp>
      <p:pic>
        <p:nvPicPr>
          <p:cNvPr id="33797" name="Bil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6267450"/>
            <a:ext cx="20955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882EF08-3696-794D-A9EF-1A75E5D11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8994" y="1600200"/>
            <a:ext cx="2787805" cy="3428999"/>
          </a:xfrm>
        </p:spPr>
        <p:txBody>
          <a:bodyPr/>
          <a:lstStyle/>
          <a:p>
            <a:endParaRPr lang="nb-NO" dirty="0"/>
          </a:p>
          <a:p>
            <a:endParaRPr lang="nb-NO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03C17E04-C201-8942-8C61-B1E91C269000}"/>
              </a:ext>
            </a:extLst>
          </p:cNvPr>
          <p:cNvSpPr txBox="1"/>
          <p:nvPr/>
        </p:nvSpPr>
        <p:spPr>
          <a:xfrm>
            <a:off x="5051502" y="5805785"/>
            <a:ext cx="3304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rgbClr val="333333"/>
                </a:solidFill>
              </a:rPr>
              <a:t>Trener: Rene Hillestad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C55FF64-481E-21F1-F701-FEE8A29BC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74788"/>
            <a:ext cx="4282068" cy="430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6A2B67E6-B746-E815-E2E4-F35A96B8D073}"/>
              </a:ext>
            </a:extLst>
          </p:cNvPr>
          <p:cNvSpPr txBox="1"/>
          <p:nvPr/>
        </p:nvSpPr>
        <p:spPr>
          <a:xfrm>
            <a:off x="4739268" y="1801118"/>
            <a:ext cx="4599977" cy="375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rgbClr val="000000"/>
                </a:solidFill>
              </a:rPr>
              <a:t>Edvin Frost, Tromsø Skiklubb Langrenn</a:t>
            </a:r>
            <a:br>
              <a:rPr lang="nb-NO" sz="1400" dirty="0">
                <a:solidFill>
                  <a:srgbClr val="000000"/>
                </a:solidFill>
              </a:rPr>
            </a:br>
            <a:endParaRPr lang="nb-NO" sz="14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rgbClr val="000000"/>
                </a:solidFill>
              </a:rPr>
              <a:t>Teodor Kruse Sørensen, Tromsø Skiklubb Langrenn</a:t>
            </a:r>
            <a:br>
              <a:rPr lang="nb-NO" sz="1400" dirty="0">
                <a:solidFill>
                  <a:srgbClr val="000000"/>
                </a:solidFill>
              </a:rPr>
            </a:br>
            <a:endParaRPr lang="nb-NO" sz="14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rgbClr val="000000"/>
                </a:solidFill>
              </a:rPr>
              <a:t>Erik Nicolaisen, Senja ski</a:t>
            </a:r>
            <a:br>
              <a:rPr lang="nb-NO" sz="1400" dirty="0">
                <a:solidFill>
                  <a:srgbClr val="000000"/>
                </a:solidFill>
              </a:rPr>
            </a:br>
            <a:endParaRPr lang="nb-NO" sz="14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rgbClr val="000000"/>
                </a:solidFill>
              </a:rPr>
              <a:t>Nikolai Solem Eiterjord, </a:t>
            </a:r>
            <a:r>
              <a:rPr lang="nb-NO" sz="1400" dirty="0" err="1">
                <a:solidFill>
                  <a:srgbClr val="000000"/>
                </a:solidFill>
              </a:rPr>
              <a:t>Innstranda</a:t>
            </a:r>
            <a:r>
              <a:rPr lang="nb-NO" sz="1400" dirty="0">
                <a:solidFill>
                  <a:srgbClr val="000000"/>
                </a:solidFill>
              </a:rPr>
              <a:t> IL Langrenn</a:t>
            </a:r>
            <a:br>
              <a:rPr lang="nb-NO" sz="1400" dirty="0">
                <a:solidFill>
                  <a:srgbClr val="000000"/>
                </a:solidFill>
              </a:rPr>
            </a:br>
            <a:endParaRPr lang="nb-NO" sz="14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rgbClr val="000000"/>
                </a:solidFill>
              </a:rPr>
              <a:t>Arthur Kruse Sørensen, Tromsø skiklubb langrenn</a:t>
            </a:r>
            <a:br>
              <a:rPr lang="nb-NO" sz="1400" dirty="0">
                <a:solidFill>
                  <a:srgbClr val="000000"/>
                </a:solidFill>
              </a:rPr>
            </a:br>
            <a:endParaRPr lang="nb-NO" sz="14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rgbClr val="000000"/>
                </a:solidFill>
              </a:rPr>
              <a:t>Hermann Nordstrand </a:t>
            </a:r>
            <a:r>
              <a:rPr lang="nb-NO" sz="1400" dirty="0" err="1">
                <a:solidFill>
                  <a:srgbClr val="000000"/>
                </a:solidFill>
              </a:rPr>
              <a:t>Fiksen</a:t>
            </a:r>
            <a:r>
              <a:rPr lang="nb-NO" sz="1400" dirty="0">
                <a:solidFill>
                  <a:srgbClr val="000000"/>
                </a:solidFill>
              </a:rPr>
              <a:t>, </a:t>
            </a:r>
            <a:r>
              <a:rPr lang="nb-NO" sz="1400" dirty="0" err="1">
                <a:solidFill>
                  <a:srgbClr val="000000"/>
                </a:solidFill>
              </a:rPr>
              <a:t>Bossekopp</a:t>
            </a:r>
            <a:r>
              <a:rPr lang="nb-NO" sz="1400" dirty="0">
                <a:solidFill>
                  <a:srgbClr val="000000"/>
                </a:solidFill>
              </a:rPr>
              <a:t> UL</a:t>
            </a:r>
            <a:br>
              <a:rPr lang="nb-NO" sz="1400" dirty="0">
                <a:solidFill>
                  <a:srgbClr val="000000"/>
                </a:solidFill>
              </a:rPr>
            </a:br>
            <a:endParaRPr lang="nb-NO" sz="14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rgbClr val="000000"/>
                </a:solidFill>
              </a:rPr>
              <a:t>Ingrid Mathisen, Fauske IL</a:t>
            </a:r>
            <a:br>
              <a:rPr lang="nb-NO" sz="1400" dirty="0">
                <a:solidFill>
                  <a:srgbClr val="000000"/>
                </a:solidFill>
              </a:rPr>
            </a:br>
            <a:endParaRPr lang="nb-NO" sz="14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rgbClr val="000000"/>
                </a:solidFill>
              </a:rPr>
              <a:t>Ida Storjord </a:t>
            </a:r>
            <a:r>
              <a:rPr lang="nb-NO" sz="1400" dirty="0" err="1">
                <a:solidFill>
                  <a:srgbClr val="000000"/>
                </a:solidFill>
              </a:rPr>
              <a:t>Tovås</a:t>
            </a:r>
            <a:r>
              <a:rPr lang="nb-NO" sz="1400" dirty="0">
                <a:solidFill>
                  <a:srgbClr val="000000"/>
                </a:solidFill>
              </a:rPr>
              <a:t>, Fjell skilag</a:t>
            </a:r>
            <a:br>
              <a:rPr lang="nb-NO" sz="1400" dirty="0">
                <a:solidFill>
                  <a:srgbClr val="000000"/>
                </a:solidFill>
              </a:rPr>
            </a:br>
            <a:endParaRPr lang="nb-NO" sz="14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rgbClr val="000000"/>
                </a:solidFill>
              </a:rPr>
              <a:t>Ingeborg Hansen, Medkila skilag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Sesongopplegg kommende sesong</a:t>
            </a:r>
            <a:br>
              <a:rPr lang="nb-NO" altLang="nb-NO" dirty="0"/>
            </a:br>
            <a:r>
              <a:rPr lang="nb-NO" altLang="nb-NO" dirty="0"/>
              <a:t>- </a:t>
            </a:r>
            <a:r>
              <a:rPr lang="nb-NO" dirty="0"/>
              <a:t>Nord-Norge nivå 2: Team SNN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957943" y="1600200"/>
            <a:ext cx="7728857" cy="4525963"/>
          </a:xfrm>
        </p:spPr>
        <p:txBody>
          <a:bodyPr/>
          <a:lstStyle/>
          <a:p>
            <a:r>
              <a:rPr lang="nb-NO" sz="2000" dirty="0">
                <a:solidFill>
                  <a:srgbClr val="333333"/>
                </a:solidFill>
                <a:ea typeface="ＭＳ Ｐゴシック"/>
              </a:rPr>
              <a:t>Styringsgruppe: Per Oskar, Ulf Morten, Hermod, LK leder Nordland, Troms og Finnmark.</a:t>
            </a:r>
          </a:p>
          <a:p>
            <a:r>
              <a:rPr lang="nb-NO" sz="2000" dirty="0">
                <a:solidFill>
                  <a:srgbClr val="333333"/>
                </a:solidFill>
                <a:ea typeface="ＭＳ Ｐゴシック"/>
              </a:rPr>
              <a:t>Trener: Rene Hillestad</a:t>
            </a:r>
          </a:p>
          <a:p>
            <a:r>
              <a:rPr lang="nb-NO" sz="2000" dirty="0">
                <a:solidFill>
                  <a:srgbClr val="333333"/>
                </a:solidFill>
                <a:ea typeface="ＭＳ Ｐゴシック"/>
              </a:rPr>
              <a:t>Egen trener i 50% stilling – ukentlige treninger, oppfølging av treningsdagbok, samtaler mm</a:t>
            </a:r>
            <a:endParaRPr lang="nb-NO" sz="2000" dirty="0">
              <a:solidFill>
                <a:srgbClr val="333333"/>
              </a:solidFill>
              <a:ea typeface="ＭＳ Ｐゴシック"/>
              <a:cs typeface="Arial"/>
            </a:endParaRPr>
          </a:p>
          <a:p>
            <a:r>
              <a:rPr lang="nb-NO" sz="2000" dirty="0">
                <a:solidFill>
                  <a:srgbClr val="333333"/>
                </a:solidFill>
                <a:ea typeface="ＭＳ Ｐゴシック"/>
              </a:rPr>
              <a:t>Ca. 40-45 samlingsdøgn</a:t>
            </a:r>
            <a:endParaRPr lang="nb-NO" sz="2000" dirty="0">
              <a:solidFill>
                <a:srgbClr val="333333"/>
              </a:solidFill>
              <a:ea typeface="ＭＳ Ｐゴシック"/>
              <a:cs typeface="Arial"/>
            </a:endParaRPr>
          </a:p>
          <a:p>
            <a:r>
              <a:rPr lang="nb-NO" sz="2000" dirty="0">
                <a:solidFill>
                  <a:srgbClr val="333333"/>
                </a:solidFill>
                <a:ea typeface="ＭＳ Ｐゴシック"/>
              </a:rPr>
              <a:t>Testing</a:t>
            </a:r>
            <a:endParaRPr lang="nb-NO" sz="2000" dirty="0">
              <a:solidFill>
                <a:srgbClr val="333333"/>
              </a:solidFill>
              <a:ea typeface="ＭＳ Ｐゴシック"/>
              <a:cs typeface="Arial"/>
            </a:endParaRPr>
          </a:p>
          <a:p>
            <a:r>
              <a:rPr lang="nb-NO" sz="2000" dirty="0">
                <a:solidFill>
                  <a:srgbClr val="333333"/>
                </a:solidFill>
                <a:ea typeface="ＭＳ Ｐゴシック"/>
              </a:rPr>
              <a:t>Økonomisk dekning på nasjonale renn</a:t>
            </a:r>
            <a:endParaRPr lang="nb-NO" sz="2000" dirty="0">
              <a:solidFill>
                <a:srgbClr val="333333"/>
              </a:solidFill>
              <a:ea typeface="ＭＳ Ｐゴシック"/>
              <a:cs typeface="Arial"/>
            </a:endParaRPr>
          </a:p>
          <a:p>
            <a:r>
              <a:rPr lang="nb-NO" sz="2000" dirty="0">
                <a:solidFill>
                  <a:srgbClr val="333333"/>
                </a:solidFill>
                <a:ea typeface="ＭＳ Ｐゴシック"/>
              </a:rPr>
              <a:t>Samlinger og fellestreninger er åpne for alle seniorer.</a:t>
            </a:r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  <p:pic>
        <p:nvPicPr>
          <p:cNvPr id="4" name="Bilde 1">
            <a:extLst>
              <a:ext uri="{FF2B5EF4-FFF2-40B4-BE49-F238E27FC236}">
                <a16:creationId xmlns:a16="http://schemas.microsoft.com/office/drawing/2014/main" id="{81C20EE1-7B94-48CD-8447-79019DA78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972175"/>
            <a:ext cx="20955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5102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D3FC95C-3BF1-4323-886F-3D57DB395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Sesongopplegg kommende sesong</a:t>
            </a:r>
            <a:br>
              <a:rPr lang="nb-NO" altLang="nb-NO" dirty="0"/>
            </a:br>
            <a:r>
              <a:rPr lang="nb-NO" altLang="nb-NO" dirty="0"/>
              <a:t>- Nord-Norge nivå 3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94B10D4-4500-4885-8996-7929DD814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1517904"/>
            <a:ext cx="6858000" cy="4326949"/>
          </a:xfrm>
        </p:spPr>
        <p:txBody>
          <a:bodyPr/>
          <a:lstStyle/>
          <a:p>
            <a:r>
              <a:rPr lang="nb-NO" sz="1600" dirty="0">
                <a:solidFill>
                  <a:srgbClr val="000000"/>
                </a:solidFill>
              </a:rPr>
              <a:t>Nord-Norge nivå 3. (Navnet kommer når hovedsponsor er på plass)</a:t>
            </a:r>
          </a:p>
          <a:p>
            <a:r>
              <a:rPr lang="nb-NO" sz="1600" dirty="0">
                <a:solidFill>
                  <a:srgbClr val="000000"/>
                </a:solidFill>
              </a:rPr>
              <a:t>Åpen for alle – ingen bindinger. Kretslagsmodellen, som for junior.</a:t>
            </a:r>
          </a:p>
          <a:p>
            <a:r>
              <a:rPr lang="nb-NO" sz="1600" dirty="0">
                <a:solidFill>
                  <a:srgbClr val="000000"/>
                </a:solidFill>
              </a:rPr>
              <a:t>Styringsgruppe: LK Troms Skikrets</a:t>
            </a:r>
          </a:p>
          <a:p>
            <a:r>
              <a:rPr lang="nb-NO" sz="1600" dirty="0">
                <a:solidFill>
                  <a:srgbClr val="000000"/>
                </a:solidFill>
              </a:rPr>
              <a:t>Kretslagstrener: Truls Hallen.</a:t>
            </a:r>
            <a:br>
              <a:rPr lang="nb-NO" sz="1600" dirty="0">
                <a:solidFill>
                  <a:srgbClr val="000000"/>
                </a:solidFill>
              </a:rPr>
            </a:br>
            <a:r>
              <a:rPr lang="nb-NO" sz="1600" dirty="0">
                <a:solidFill>
                  <a:srgbClr val="000000"/>
                </a:solidFill>
              </a:rPr>
              <a:t>Assistent. Nils Magnus Bøen Grave</a:t>
            </a:r>
          </a:p>
          <a:p>
            <a:r>
              <a:rPr lang="nb-NO" sz="1600" dirty="0">
                <a:solidFill>
                  <a:srgbClr val="000000"/>
                </a:solidFill>
              </a:rPr>
              <a:t>Alder: Senior</a:t>
            </a:r>
            <a:br>
              <a:rPr lang="nb-NO" sz="1600" dirty="0">
                <a:solidFill>
                  <a:srgbClr val="000000"/>
                </a:solidFill>
              </a:rPr>
            </a:br>
            <a:endParaRPr lang="nb-NO" sz="1600" dirty="0">
              <a:solidFill>
                <a:srgbClr val="000000"/>
              </a:solidFill>
            </a:endParaRPr>
          </a:p>
          <a:p>
            <a:r>
              <a:rPr lang="nb-NO" sz="1600" dirty="0">
                <a:solidFill>
                  <a:srgbClr val="000000"/>
                </a:solidFill>
              </a:rPr>
              <a:t>Kretslagssamlinger: 8-9 </a:t>
            </a:r>
            <a:r>
              <a:rPr lang="nb-NO" sz="1600" dirty="0" err="1">
                <a:solidFill>
                  <a:srgbClr val="000000"/>
                </a:solidFill>
              </a:rPr>
              <a:t>stk</a:t>
            </a:r>
            <a:r>
              <a:rPr lang="nb-NO" sz="1600" dirty="0">
                <a:solidFill>
                  <a:srgbClr val="000000"/>
                </a:solidFill>
              </a:rPr>
              <a:t> sammen med SNN/</a:t>
            </a:r>
            <a:r>
              <a:rPr lang="nb-NO" sz="1600" dirty="0" err="1">
                <a:solidFill>
                  <a:srgbClr val="000000"/>
                </a:solidFill>
              </a:rPr>
              <a:t>Elon</a:t>
            </a:r>
            <a:r>
              <a:rPr lang="nb-NO" sz="1600" dirty="0">
                <a:solidFill>
                  <a:srgbClr val="000000"/>
                </a:solidFill>
              </a:rPr>
              <a:t>. Kostprismetoden.</a:t>
            </a:r>
          </a:p>
          <a:p>
            <a:r>
              <a:rPr lang="nb-NO" sz="1600" dirty="0">
                <a:solidFill>
                  <a:srgbClr val="000000"/>
                </a:solidFill>
              </a:rPr>
              <a:t>Utstyrspakke: Kr 3 000 pr år. (Enkel sommer og vinter pakke)</a:t>
            </a:r>
          </a:p>
          <a:p>
            <a:r>
              <a:rPr lang="nb-NO" sz="1600" dirty="0">
                <a:solidFill>
                  <a:srgbClr val="000000"/>
                </a:solidFill>
              </a:rPr>
              <a:t>Fellesøkter i Tromsø ukentlig.</a:t>
            </a:r>
          </a:p>
          <a:p>
            <a:r>
              <a:rPr lang="nb-NO" sz="1600" dirty="0">
                <a:solidFill>
                  <a:srgbClr val="000000"/>
                </a:solidFill>
              </a:rPr>
              <a:t>Ekstra for de som har behov: Trenerhjelp mellom samlinger: Kr 12 000 pr sesong. Treneroppfølgning basert på OLT dagbok, telefon og oppfølgnings samtaler på samlinger, og fellesøkter. Base ukentlig Tromsø. Påmelding på første samling.</a:t>
            </a:r>
          </a:p>
          <a:p>
            <a:pPr marL="457200" lvl="1" indent="0">
              <a:buNone/>
            </a:pPr>
            <a:br>
              <a:rPr lang="nb-NO" dirty="0"/>
            </a:br>
            <a:br>
              <a:rPr lang="nb-NO" dirty="0"/>
            </a:br>
            <a:br>
              <a:rPr lang="nb-NO" dirty="0"/>
            </a:br>
            <a:endParaRPr lang="nb-NO" dirty="0"/>
          </a:p>
        </p:txBody>
      </p:sp>
      <p:pic>
        <p:nvPicPr>
          <p:cNvPr id="4" name="Bilde 1">
            <a:extLst>
              <a:ext uri="{FF2B5EF4-FFF2-40B4-BE49-F238E27FC236}">
                <a16:creationId xmlns:a16="http://schemas.microsoft.com/office/drawing/2014/main" id="{6BA5CF2B-2AA8-4CEB-91BE-2C807DC8C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972175"/>
            <a:ext cx="20955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779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E9991C-F435-2707-8703-C18895476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Sesongopplegg kommende sesong</a:t>
            </a:r>
            <a:br>
              <a:rPr lang="nb-NO" altLang="nb-NO" dirty="0"/>
            </a:br>
            <a:r>
              <a:rPr lang="nb-NO" altLang="nb-NO" dirty="0"/>
              <a:t>- Nord-Norge nivå siste års junior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ADF37F3-61F7-7488-D041-8B7BB14C8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000" dirty="0">
                <a:solidFill>
                  <a:srgbClr val="000000"/>
                </a:solidFill>
              </a:rPr>
              <a:t>Styringsgruppe: LK Troms Skikrets</a:t>
            </a:r>
          </a:p>
          <a:p>
            <a:r>
              <a:rPr lang="nb-NO" sz="2000" dirty="0">
                <a:solidFill>
                  <a:srgbClr val="000000"/>
                </a:solidFill>
              </a:rPr>
              <a:t>Trener: Nils Magnus Bøen Grave.</a:t>
            </a:r>
          </a:p>
          <a:p>
            <a:r>
              <a:rPr lang="nb-NO" sz="2000" dirty="0">
                <a:solidFill>
                  <a:srgbClr val="000000"/>
                </a:solidFill>
              </a:rPr>
              <a:t>Base ukentlig: Tromsø</a:t>
            </a:r>
          </a:p>
          <a:p>
            <a:r>
              <a:rPr lang="nb-NO" sz="2000" dirty="0">
                <a:solidFill>
                  <a:srgbClr val="000000"/>
                </a:solidFill>
              </a:rPr>
              <a:t>Alder: 20 år</a:t>
            </a:r>
          </a:p>
          <a:p>
            <a:r>
              <a:rPr lang="nb-NO" sz="2000" dirty="0">
                <a:solidFill>
                  <a:srgbClr val="000000"/>
                </a:solidFill>
              </a:rPr>
              <a:t>Pris: 10 000 pr sesong</a:t>
            </a:r>
          </a:p>
          <a:p>
            <a:r>
              <a:rPr lang="nb-NO" sz="2000" dirty="0">
                <a:solidFill>
                  <a:srgbClr val="000000"/>
                </a:solidFill>
              </a:rPr>
              <a:t>Innhold: Treneroppfølgning basert på OLT dagbok, telefon og oppfølgnings samtaler på samlinger/fellesøkter, samt delta på fellesøkter.</a:t>
            </a:r>
          </a:p>
        </p:txBody>
      </p:sp>
    </p:spTree>
    <p:extLst>
      <p:ext uri="{BB962C8B-B14F-4D97-AF65-F5344CB8AC3E}">
        <p14:creationId xmlns:p14="http://schemas.microsoft.com/office/powerpoint/2010/main" val="1406076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Sesongopplegg kommende sesong</a:t>
            </a:r>
            <a:br>
              <a:rPr lang="nb-NO" altLang="nb-NO" dirty="0"/>
            </a:br>
            <a:r>
              <a:rPr lang="nb-NO" altLang="nb-NO" dirty="0"/>
              <a:t>- Juniorer felles</a:t>
            </a:r>
          </a:p>
        </p:txBody>
      </p:sp>
      <p:sp>
        <p:nvSpPr>
          <p:cNvPr id="17411" name="Rectangle 3"/>
          <p:cNvSpPr>
            <a:spLocks noGrp="1"/>
          </p:cNvSpPr>
          <p:nvPr>
            <p:ph type="body" idx="1"/>
          </p:nvPr>
        </p:nvSpPr>
        <p:spPr>
          <a:xfrm>
            <a:off x="326571" y="1616075"/>
            <a:ext cx="8709925" cy="4708525"/>
          </a:xfrm>
        </p:spPr>
        <p:txBody>
          <a:bodyPr/>
          <a:lstStyle/>
          <a:p>
            <a:r>
              <a:rPr lang="nb-NO" altLang="nb-NO" sz="2000" dirty="0">
                <a:solidFill>
                  <a:srgbClr val="333333"/>
                </a:solidFill>
                <a:ea typeface="ＭＳ Ｐゴシック"/>
              </a:rPr>
              <a:t>Kretstrenere: Line Heimdal og Nils-Magnus Bøen Grave, i samarbeid med NNS og NTG. </a:t>
            </a:r>
            <a:endParaRPr lang="nb-NO" altLang="nb-NO" sz="2000" dirty="0">
              <a:solidFill>
                <a:srgbClr val="333333"/>
              </a:solidFill>
            </a:endParaRPr>
          </a:p>
          <a:p>
            <a:r>
              <a:rPr lang="nb-NO" altLang="nb-NO" sz="2000" dirty="0">
                <a:solidFill>
                  <a:srgbClr val="333333"/>
                </a:solidFill>
                <a:ea typeface="ＭＳ Ｐゴシック"/>
              </a:rPr>
              <a:t>NNS og NTG stiller med trenere på samlinger </a:t>
            </a:r>
            <a:r>
              <a:rPr lang="nb-NO" altLang="nb-NO" sz="2000" dirty="0" err="1">
                <a:solidFill>
                  <a:srgbClr val="333333"/>
                </a:solidFill>
                <a:ea typeface="ＭＳ Ｐゴシック"/>
              </a:rPr>
              <a:t>ihht</a:t>
            </a:r>
            <a:r>
              <a:rPr lang="nb-NO" altLang="nb-NO" sz="2000" dirty="0">
                <a:solidFill>
                  <a:srgbClr val="333333"/>
                </a:solidFill>
                <a:ea typeface="ＭＳ Ｐゴシック"/>
              </a:rPr>
              <a:t>. plan.</a:t>
            </a:r>
          </a:p>
          <a:p>
            <a:r>
              <a:rPr lang="nb-NO" altLang="nb-NO" sz="2000" dirty="0">
                <a:solidFill>
                  <a:srgbClr val="333333"/>
                </a:solidFill>
                <a:ea typeface="ＭＳ Ｐゴシック"/>
              </a:rPr>
              <a:t>Fem kretssamlinger (juni-nov)</a:t>
            </a:r>
          </a:p>
          <a:p>
            <a:r>
              <a:rPr lang="nb-NO" altLang="nb-NO" sz="2000" dirty="0">
                <a:solidFill>
                  <a:srgbClr val="333333"/>
                </a:solidFill>
                <a:ea typeface="ＭＳ Ｐゴシック"/>
              </a:rPr>
              <a:t>Supplere med ekstern kompetanse (økonomiavhengig)</a:t>
            </a:r>
          </a:p>
          <a:p>
            <a:r>
              <a:rPr lang="nb-NO" altLang="nb-NO" sz="2000" dirty="0">
                <a:solidFill>
                  <a:srgbClr val="333333"/>
                </a:solidFill>
                <a:ea typeface="ＭＳ Ｐゴシック"/>
              </a:rPr>
              <a:t>Fortsatt fellesopplegg til nasjonale renn </a:t>
            </a:r>
            <a:endParaRPr lang="nb-NO" altLang="nb-NO" sz="2000" dirty="0">
              <a:solidFill>
                <a:srgbClr val="333333"/>
              </a:solidFill>
            </a:endParaRPr>
          </a:p>
          <a:p>
            <a:r>
              <a:rPr lang="nb-NO" altLang="nb-NO" sz="2000" dirty="0">
                <a:solidFill>
                  <a:srgbClr val="333333"/>
                </a:solidFill>
                <a:ea typeface="ＭＳ Ｐゴシック"/>
              </a:rPr>
              <a:t>Eventuelt uttak til disse rennene gjøres av LK i samarbeid med krets og skoler.</a:t>
            </a:r>
          </a:p>
          <a:p>
            <a:r>
              <a:rPr lang="nb-NO" altLang="nb-NO" sz="2000" dirty="0">
                <a:solidFill>
                  <a:srgbClr val="333333"/>
                </a:solidFill>
                <a:ea typeface="ＭＳ Ｐゴシック"/>
              </a:rPr>
              <a:t>Smøresjef 2022/23: (Odd Tore </a:t>
            </a:r>
            <a:r>
              <a:rPr lang="nb-NO" altLang="nb-NO" sz="2000" dirty="0" err="1">
                <a:solidFill>
                  <a:srgbClr val="333333"/>
                </a:solidFill>
                <a:ea typeface="ＭＳ Ｐゴシック"/>
              </a:rPr>
              <a:t>Skildheim</a:t>
            </a:r>
            <a:r>
              <a:rPr lang="nb-NO" altLang="nb-NO" sz="2000" dirty="0">
                <a:solidFill>
                  <a:srgbClr val="333333"/>
                </a:solidFill>
                <a:ea typeface="ＭＳ Ｐゴシック"/>
              </a:rPr>
              <a:t>)</a:t>
            </a:r>
            <a:endParaRPr lang="nb-NO" altLang="nb-NO" sz="2000" dirty="0">
              <a:solidFill>
                <a:srgbClr val="333333"/>
              </a:solidFill>
            </a:endParaRPr>
          </a:p>
          <a:p>
            <a:r>
              <a:rPr lang="nb-NO" altLang="nb-NO" sz="2000" dirty="0">
                <a:solidFill>
                  <a:srgbClr val="333333"/>
                </a:solidFill>
                <a:ea typeface="ＭＳ Ｐゴシック"/>
              </a:rPr>
              <a:t>Skikretsen vil gjerne ha «påmelding» fra ledere/smørere kommende sesong: </a:t>
            </a:r>
            <a:r>
              <a:rPr lang="nb-NO" altLang="nb-NO" sz="2000" dirty="0">
                <a:solidFill>
                  <a:srgbClr val="333333"/>
                </a:solidFill>
                <a:ea typeface="ＭＳ Ｐゴシック"/>
                <a:hlinkClick r:id="rId3"/>
              </a:rPr>
              <a:t>https://forms.office.com/r/Vj5K8cdjXT</a:t>
            </a:r>
            <a:r>
              <a:rPr lang="nb-NO" altLang="nb-NO" sz="2000" dirty="0">
                <a:solidFill>
                  <a:srgbClr val="333333"/>
                </a:solidFill>
                <a:ea typeface="ＭＳ Ｐゴシック"/>
              </a:rPr>
              <a:t> Ligger også ute på hjemmesidene under reiser. 30. september 2022</a:t>
            </a:r>
          </a:p>
          <a:p>
            <a:pPr marL="0" indent="0">
              <a:buNone/>
            </a:pPr>
            <a:endParaRPr lang="nb-NO" altLang="nb-NO" dirty="0"/>
          </a:p>
        </p:txBody>
      </p:sp>
      <p:sp>
        <p:nvSpPr>
          <p:cNvPr id="35844" name="Rectangle 1"/>
          <p:cNvSpPr>
            <a:spLocks noChangeArrowheads="1"/>
          </p:cNvSpPr>
          <p:nvPr/>
        </p:nvSpPr>
        <p:spPr bwMode="auto">
          <a:xfrm>
            <a:off x="0" y="1968500"/>
            <a:ext cx="92805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b-NO" altLang="nb-NO" sz="1800" b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nb-NO" altLang="nb-NO" sz="6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nb-NO" altLang="nb-NO" sz="1800">
              <a:solidFill>
                <a:schemeClr val="tx1"/>
              </a:solidFill>
            </a:endParaRPr>
          </a:p>
        </p:txBody>
      </p:sp>
      <p:pic>
        <p:nvPicPr>
          <p:cNvPr id="6" name="Bilde 1">
            <a:extLst>
              <a:ext uri="{FF2B5EF4-FFF2-40B4-BE49-F238E27FC236}">
                <a16:creationId xmlns:a16="http://schemas.microsoft.com/office/drawing/2014/main" id="{106571C5-474A-47D5-9EF6-344972305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6126163"/>
            <a:ext cx="20955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B8318D-9B28-1632-C8EF-38293017A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7AD7B0A-1501-A872-794C-E6C087629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  <a:defRPr/>
            </a:pPr>
            <a:r>
              <a:rPr lang="nb-NO" altLang="nb-NO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SAKSLISTE</a:t>
            </a:r>
          </a:p>
          <a:p>
            <a:pPr marL="914400" lvl="1" indent="-457200">
              <a:buAutoNum type="arabicPeriod"/>
              <a:defRPr/>
            </a:pPr>
            <a:r>
              <a:rPr lang="nb-NO" altLang="nb-NO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Oppsummering sesongen 2021-2022</a:t>
            </a:r>
          </a:p>
          <a:p>
            <a:pPr marL="914400" lvl="1" indent="-457200">
              <a:buAutoNum type="arabicPeriod"/>
              <a:defRPr/>
            </a:pPr>
            <a:r>
              <a:rPr lang="nb-NO" altLang="nb-NO" dirty="0">
                <a:solidFill>
                  <a:srgbClr val="000000"/>
                </a:solidFill>
                <a:ea typeface="ＭＳ Ｐゴシック"/>
              </a:rPr>
              <a:t>Sesongen 2022/23 </a:t>
            </a:r>
            <a:endParaRPr lang="nb-NO" altLang="nb-NO" dirty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  <a:p>
            <a:pPr marL="1314450" lvl="2" indent="-457200">
              <a:buFont typeface="Wingdings" panose="05000000000000000000" pitchFamily="2" charset="2"/>
              <a:buChar char="§"/>
              <a:defRPr/>
            </a:pPr>
            <a:r>
              <a:rPr lang="nb-NO" altLang="nb-NO" sz="20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Lag, trenere </a:t>
            </a:r>
          </a:p>
          <a:p>
            <a:pPr marL="1314450" lvl="2" indent="-457200">
              <a:buFont typeface="Wingdings" panose="05000000000000000000" pitchFamily="2" charset="2"/>
              <a:buChar char="§"/>
              <a:defRPr/>
            </a:pPr>
            <a:r>
              <a:rPr lang="nb-NO" altLang="nb-NO" sz="20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Samlingsplan </a:t>
            </a:r>
          </a:p>
          <a:p>
            <a:pPr marL="1314450" lvl="2" indent="-457200">
              <a:buFont typeface="Wingdings" panose="05000000000000000000" pitchFamily="2" charset="2"/>
              <a:buChar char="§"/>
              <a:defRPr/>
            </a:pPr>
            <a:r>
              <a:rPr lang="nb-NO" altLang="nb-NO" sz="20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Kvoter/uttakskriterier</a:t>
            </a:r>
          </a:p>
          <a:p>
            <a:pPr marL="457200" lvl="1" indent="0">
              <a:buNone/>
              <a:defRPr/>
            </a:pPr>
            <a:r>
              <a:rPr lang="nb-NO" altLang="nb-NO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4.	Rulleskirenn 2022</a:t>
            </a:r>
          </a:p>
          <a:p>
            <a:pPr marL="914400" lvl="1" indent="-457200">
              <a:buAutoNum type="arabicPeriod" startAt="5"/>
              <a:defRPr/>
            </a:pPr>
            <a:r>
              <a:rPr lang="nb-NO" altLang="nb-NO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Terminliste sesongen 2022-2023</a:t>
            </a:r>
          </a:p>
          <a:p>
            <a:pPr marL="914400" lvl="1" indent="-457200">
              <a:buAutoNum type="arabicPeriod" startAt="5"/>
              <a:defRPr/>
            </a:pPr>
            <a:r>
              <a:rPr lang="nb-NO" altLang="nb-NO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Økonomi og administrasjon i skikretsen</a:t>
            </a:r>
          </a:p>
          <a:p>
            <a:pPr marL="914400" lvl="1" indent="-457200">
              <a:buFont typeface="Arial" panose="020B0604020202020204" pitchFamily="34" charset="0"/>
              <a:buAutoNum type="arabicPeriod" startAt="5"/>
              <a:defRPr/>
            </a:pPr>
            <a:r>
              <a:rPr lang="nb-NO" altLang="nb-NO" dirty="0">
                <a:solidFill>
                  <a:srgbClr val="000000"/>
                </a:solidFill>
                <a:ea typeface="ＭＳ Ｐゴシック"/>
              </a:rPr>
              <a:t>På like vilkår - i rene spor</a:t>
            </a:r>
            <a:endParaRPr lang="nb-NO" altLang="nb-NO" dirty="0">
              <a:solidFill>
                <a:srgbClr val="000000"/>
              </a:solidFill>
              <a:ea typeface="ＭＳ Ｐゴシック"/>
              <a:cs typeface="Arial"/>
            </a:endParaRPr>
          </a:p>
          <a:p>
            <a:pPr marL="914400" lvl="1" indent="-457200">
              <a:buFont typeface="Arial" panose="020B0604020202020204" pitchFamily="34" charset="0"/>
              <a:buAutoNum type="arabicPeriod" startAt="5"/>
              <a:defRPr/>
            </a:pPr>
            <a:r>
              <a:rPr lang="nb-NO" altLang="nb-NO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Eventuelt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956910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 dirty="0">
                <a:ea typeface="ＭＳ Ｐゴシック" panose="020B0600070205080204" pitchFamily="34" charset="-128"/>
              </a:rPr>
              <a:t>Reiseopplegg og kvoter/uttak 2022/2023</a:t>
            </a:r>
          </a:p>
        </p:txBody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>
          <a:xfrm>
            <a:off x="1828800" y="1700808"/>
            <a:ext cx="6858000" cy="4425355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nb-NO" altLang="nb-NO" sz="2000" dirty="0">
                <a:solidFill>
                  <a:srgbClr val="333333"/>
                </a:solidFill>
                <a:ea typeface="ＭＳ Ｐゴシック"/>
                <a:cs typeface="Arial"/>
              </a:rPr>
              <a:t>Viktig å respektere opplegg og uttak. Tenk på foreldrerollen og hvordan den skal utøves.</a:t>
            </a:r>
          </a:p>
          <a:p>
            <a:pPr>
              <a:spcBef>
                <a:spcPct val="50000"/>
              </a:spcBef>
            </a:pPr>
            <a:r>
              <a:rPr lang="nb-NO" altLang="nb-NO" sz="2000" dirty="0" err="1">
                <a:solidFill>
                  <a:srgbClr val="333333"/>
                </a:solidFill>
                <a:ea typeface="ＭＳ Ｐゴシック"/>
                <a:cs typeface="Arial"/>
              </a:rPr>
              <a:t>Løpermøter</a:t>
            </a:r>
            <a:r>
              <a:rPr lang="nb-NO" altLang="nb-NO" sz="2000" dirty="0">
                <a:solidFill>
                  <a:srgbClr val="333333"/>
                </a:solidFill>
                <a:ea typeface="ＭＳ Ｐゴシック"/>
                <a:cs typeface="Arial"/>
              </a:rPr>
              <a:t> og smøreboder er for løpere, smørere og ledere</a:t>
            </a:r>
            <a:endParaRPr lang="nb-NO" altLang="nb-NO" sz="2000" dirty="0">
              <a:solidFill>
                <a:srgbClr val="333333"/>
              </a:solidFill>
              <a:ea typeface="ＭＳ Ｐゴシック"/>
            </a:endParaRPr>
          </a:p>
          <a:p>
            <a:pPr eaLnBrk="1" hangingPunct="1">
              <a:spcBef>
                <a:spcPct val="50000"/>
              </a:spcBef>
            </a:pPr>
            <a:r>
              <a:rPr lang="nb-NO" altLang="nb-NO" sz="2000" dirty="0">
                <a:solidFill>
                  <a:srgbClr val="333333"/>
                </a:solidFill>
                <a:ea typeface="ＭＳ Ｐゴシック"/>
              </a:rPr>
              <a:t>NC junior – fri påmelding</a:t>
            </a:r>
          </a:p>
          <a:p>
            <a:pPr eaLnBrk="1" hangingPunct="1">
              <a:spcBef>
                <a:spcPct val="50000"/>
              </a:spcBef>
            </a:pPr>
            <a:r>
              <a:rPr lang="nb-NO" altLang="nb-NO" sz="2000" dirty="0">
                <a:solidFill>
                  <a:srgbClr val="333333"/>
                </a:solidFill>
                <a:ea typeface="ＭＳ Ｐゴシック"/>
              </a:rPr>
              <a:t>Uttak senior NC/SC: </a:t>
            </a:r>
            <a:br>
              <a:rPr lang="nb-NO" altLang="nb-NO" sz="2000" dirty="0">
                <a:solidFill>
                  <a:srgbClr val="333333"/>
                </a:solidFill>
                <a:ea typeface="ＭＳ Ｐゴシック" panose="020B0600070205080204" pitchFamily="34" charset="-128"/>
              </a:rPr>
            </a:br>
            <a:r>
              <a:rPr lang="nb-NO" altLang="nb-NO" sz="2000" dirty="0">
                <a:solidFill>
                  <a:srgbClr val="333333"/>
                </a:solidFill>
                <a:ea typeface="ＭＳ Ｐゴシック"/>
              </a:rPr>
              <a:t>Åpen påmelding, men i samråd med klubb og trener</a:t>
            </a:r>
            <a:br>
              <a:rPr lang="nb-NO" altLang="nb-NO" sz="2000" dirty="0">
                <a:solidFill>
                  <a:srgbClr val="333333"/>
                </a:solidFill>
                <a:ea typeface="ＭＳ Ｐゴシック"/>
              </a:rPr>
            </a:br>
            <a:r>
              <a:rPr lang="nb-NO" altLang="nb-NO" sz="2000" dirty="0">
                <a:solidFill>
                  <a:srgbClr val="333333"/>
                </a:solidFill>
                <a:ea typeface="ＭＳ Ｐゴシック"/>
              </a:rPr>
              <a:t>Tidlig påmeldingsfrist nødvendig</a:t>
            </a:r>
            <a:endParaRPr lang="nb-NO" altLang="nb-NO" sz="2000" dirty="0">
              <a:solidFill>
                <a:srgbClr val="333333"/>
              </a:solidFill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50000"/>
              </a:spcBef>
            </a:pPr>
            <a:r>
              <a:rPr lang="nb-NO" altLang="nb-NO" sz="2000" dirty="0">
                <a:solidFill>
                  <a:srgbClr val="333333"/>
                </a:solidFill>
                <a:ea typeface="ＭＳ Ｐゴシック"/>
              </a:rPr>
              <a:t>Reisefordeling NC/HL – revidert forslag fra nordnorske kretser legges frem på NSF vårmøte.</a:t>
            </a:r>
          </a:p>
        </p:txBody>
      </p:sp>
      <p:pic>
        <p:nvPicPr>
          <p:cNvPr id="15364" name="Bil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105" y="6021288"/>
            <a:ext cx="20955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7402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/>
          </p:nvPr>
        </p:nvSpPr>
        <p:spPr>
          <a:xfrm>
            <a:off x="1827076" y="533400"/>
            <a:ext cx="6858000" cy="884238"/>
          </a:xfrm>
        </p:spPr>
        <p:txBody>
          <a:bodyPr/>
          <a:lstStyle/>
          <a:p>
            <a:r>
              <a:rPr lang="nb-NO" altLang="nb-NO" dirty="0"/>
              <a:t>Organisering NC junior</a:t>
            </a:r>
            <a:br>
              <a:rPr lang="nb-NO" altLang="nb-NO" dirty="0"/>
            </a:br>
            <a:endParaRPr lang="nb-NO" altLang="nb-NO" dirty="0"/>
          </a:p>
        </p:txBody>
      </p:sp>
      <p:sp>
        <p:nvSpPr>
          <p:cNvPr id="17411" name="Rectangle 3"/>
          <p:cNvSpPr>
            <a:spLocks noGrp="1"/>
          </p:cNvSpPr>
          <p:nvPr>
            <p:ph type="body" idx="1"/>
          </p:nvPr>
        </p:nvSpPr>
        <p:spPr>
          <a:xfrm>
            <a:off x="1475656" y="1417638"/>
            <a:ext cx="7560840" cy="4708525"/>
          </a:xfrm>
        </p:spPr>
        <p:txBody>
          <a:bodyPr/>
          <a:lstStyle/>
          <a:p>
            <a:r>
              <a:rPr lang="nb-NO" altLang="nb-NO" sz="2100" dirty="0">
                <a:solidFill>
                  <a:srgbClr val="333333"/>
                </a:solidFill>
                <a:ea typeface="ＭＳ Ｐゴシック"/>
              </a:rPr>
              <a:t>Vi ønsker å videreføre:</a:t>
            </a:r>
          </a:p>
          <a:p>
            <a:pPr lvl="1"/>
            <a:r>
              <a:rPr lang="nb-NO" altLang="nb-NO" sz="1700" dirty="0">
                <a:solidFill>
                  <a:srgbClr val="333333"/>
                </a:solidFill>
                <a:ea typeface="ＭＳ Ｐゴシック"/>
                <a:cs typeface="Arial"/>
              </a:rPr>
              <a:t>Fri påmelding</a:t>
            </a:r>
          </a:p>
          <a:p>
            <a:pPr lvl="1"/>
            <a:r>
              <a:rPr lang="nb-NO" altLang="nb-NO" sz="1700" dirty="0">
                <a:solidFill>
                  <a:srgbClr val="333333"/>
                </a:solidFill>
                <a:ea typeface="ＭＳ Ｐゴシック"/>
                <a:cs typeface="Arial"/>
              </a:rPr>
              <a:t>I tillegg løpere fra skigymnas som </a:t>
            </a:r>
            <a:r>
              <a:rPr lang="nb-NO" altLang="nb-NO" sz="1700" dirty="0" err="1">
                <a:solidFill>
                  <a:srgbClr val="333333"/>
                </a:solidFill>
                <a:ea typeface="ＭＳ Ｐゴシック"/>
                <a:cs typeface="Arial"/>
              </a:rPr>
              <a:t>repr</a:t>
            </a:r>
            <a:r>
              <a:rPr lang="nb-NO" altLang="nb-NO" sz="1700" dirty="0">
                <a:solidFill>
                  <a:srgbClr val="333333"/>
                </a:solidFill>
                <a:ea typeface="ＭＳ Ｐゴシック"/>
                <a:cs typeface="Arial"/>
              </a:rPr>
              <a:t> klubber utenfor Troms</a:t>
            </a:r>
          </a:p>
          <a:p>
            <a:r>
              <a:rPr lang="nb-NO" altLang="nb-NO" sz="2100" dirty="0">
                <a:solidFill>
                  <a:srgbClr val="333333"/>
                </a:solidFill>
                <a:ea typeface="ＭＳ Ｐゴシック"/>
              </a:rPr>
              <a:t>Organisering av reiseopplegg</a:t>
            </a:r>
          </a:p>
          <a:p>
            <a:pPr lvl="1"/>
            <a:r>
              <a:rPr lang="nb-NO" altLang="nb-NO" sz="1700" dirty="0">
                <a:solidFill>
                  <a:srgbClr val="333333"/>
                </a:solidFill>
                <a:ea typeface="ＭＳ Ｐゴシック"/>
                <a:cs typeface="Arial"/>
              </a:rPr>
              <a:t>Krets setter opp forslag til reisetidspunkt</a:t>
            </a:r>
          </a:p>
          <a:p>
            <a:pPr lvl="1"/>
            <a:r>
              <a:rPr lang="nb-NO" altLang="nb-NO" sz="1700" dirty="0">
                <a:solidFill>
                  <a:srgbClr val="333333"/>
                </a:solidFill>
                <a:ea typeface="ＭＳ Ｐゴシック"/>
                <a:cs typeface="Arial"/>
              </a:rPr>
              <a:t>Krets organiserer leiebiler og overnatting</a:t>
            </a:r>
          </a:p>
          <a:p>
            <a:pPr lvl="1"/>
            <a:r>
              <a:rPr lang="nb-NO" altLang="nb-NO" sz="1700" dirty="0">
                <a:solidFill>
                  <a:srgbClr val="333333"/>
                </a:solidFill>
                <a:ea typeface="ＭＳ Ｐゴシック"/>
                <a:cs typeface="Arial"/>
              </a:rPr>
              <a:t>LK setter opp reiseledere</a:t>
            </a:r>
          </a:p>
          <a:p>
            <a:pPr lvl="1"/>
            <a:r>
              <a:rPr lang="nb-NO" altLang="nb-NO" sz="1700" dirty="0">
                <a:solidFill>
                  <a:srgbClr val="333333"/>
                </a:solidFill>
                <a:ea typeface="ＭＳ Ｐゴシック"/>
                <a:cs typeface="Arial"/>
              </a:rPr>
              <a:t>Smøresjef setter opp smøreteam per renn</a:t>
            </a:r>
            <a:br>
              <a:rPr lang="nb-NO" altLang="nb-NO" sz="1700" dirty="0">
                <a:solidFill>
                  <a:srgbClr val="333333"/>
                </a:solidFill>
                <a:ea typeface="ＭＳ Ｐゴシック"/>
                <a:cs typeface="Arial"/>
              </a:rPr>
            </a:br>
            <a:r>
              <a:rPr lang="nb-NO" altLang="nb-NO" sz="1700" dirty="0">
                <a:solidFill>
                  <a:srgbClr val="333333"/>
                </a:solidFill>
                <a:ea typeface="ＭＳ Ｐゴシック"/>
                <a:cs typeface="Arial"/>
              </a:rPr>
              <a:t>Geografisk fordeling og riktig kompetanse/kjemi</a:t>
            </a:r>
          </a:p>
          <a:p>
            <a:pPr lvl="1"/>
            <a:r>
              <a:rPr lang="nb-NO" altLang="nb-NO" sz="1700" dirty="0">
                <a:solidFill>
                  <a:srgbClr val="333333"/>
                </a:solidFill>
                <a:ea typeface="ＭＳ Ｐゴシック"/>
                <a:cs typeface="Arial"/>
              </a:rPr>
              <a:t>Klubber melder inn aktuelle ledere/smørere for NC junior og HL</a:t>
            </a:r>
          </a:p>
          <a:p>
            <a:endParaRPr lang="nb-NO" altLang="nb-NO" dirty="0">
              <a:solidFill>
                <a:srgbClr val="FF0000"/>
              </a:solidFill>
              <a:ea typeface="ＭＳ Ｐゴシック"/>
            </a:endParaRPr>
          </a:p>
        </p:txBody>
      </p:sp>
      <p:pic>
        <p:nvPicPr>
          <p:cNvPr id="6" name="Bilde 1">
            <a:extLst>
              <a:ext uri="{FF2B5EF4-FFF2-40B4-BE49-F238E27FC236}">
                <a16:creationId xmlns:a16="http://schemas.microsoft.com/office/drawing/2014/main" id="{106571C5-474A-47D5-9EF6-344972305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6126163"/>
            <a:ext cx="20955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0067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/>
          </p:cNvSpPr>
          <p:nvPr>
            <p:ph type="title"/>
          </p:nvPr>
        </p:nvSpPr>
        <p:spPr>
          <a:xfrm>
            <a:off x="1730828" y="533400"/>
            <a:ext cx="6858000" cy="884238"/>
          </a:xfrm>
        </p:spPr>
        <p:txBody>
          <a:bodyPr/>
          <a:lstStyle/>
          <a:p>
            <a:r>
              <a:rPr lang="nb-NO" altLang="nb-NO" dirty="0"/>
              <a:t>Sesongopplegg kommende sesong</a:t>
            </a:r>
            <a:br>
              <a:rPr lang="nb-NO" altLang="nb-NO" dirty="0"/>
            </a:br>
            <a:r>
              <a:rPr lang="nb-NO" altLang="nb-NO" dirty="0"/>
              <a:t>- Aldersbestemt</a:t>
            </a:r>
          </a:p>
        </p:txBody>
      </p:sp>
      <p:sp>
        <p:nvSpPr>
          <p:cNvPr id="37891" name="Rectangle 3"/>
          <p:cNvSpPr>
            <a:spLocks noGrp="1"/>
          </p:cNvSpPr>
          <p:nvPr>
            <p:ph type="body" idx="1"/>
          </p:nvPr>
        </p:nvSpPr>
        <p:spPr>
          <a:xfrm>
            <a:off x="1730828" y="1600200"/>
            <a:ext cx="6858000" cy="4525963"/>
          </a:xfrm>
        </p:spPr>
        <p:txBody>
          <a:bodyPr/>
          <a:lstStyle/>
          <a:p>
            <a:r>
              <a:rPr lang="nb-NO" altLang="nb-NO" dirty="0">
                <a:solidFill>
                  <a:srgbClr val="333333"/>
                </a:solidFill>
                <a:ea typeface="ＭＳ Ｐゴシック"/>
              </a:rPr>
              <a:t>13–14 år:</a:t>
            </a:r>
          </a:p>
          <a:p>
            <a:pPr lvl="1"/>
            <a:r>
              <a:rPr lang="nb-NO" altLang="nb-NO" dirty="0">
                <a:solidFill>
                  <a:srgbClr val="333333"/>
                </a:solidFill>
                <a:ea typeface="ＭＳ Ｐゴシック"/>
              </a:rPr>
              <a:t>To samlinger, en på barmark og en på ski</a:t>
            </a:r>
            <a:endParaRPr lang="nb-NO" altLang="nb-NO" dirty="0">
              <a:solidFill>
                <a:srgbClr val="333333"/>
              </a:solidFill>
              <a:ea typeface="ＭＳ Ｐゴシック"/>
              <a:cs typeface="Arial"/>
            </a:endParaRPr>
          </a:p>
          <a:p>
            <a:pPr lvl="1"/>
            <a:r>
              <a:rPr lang="nb-NO" altLang="nb-NO" dirty="0">
                <a:solidFill>
                  <a:srgbClr val="333333"/>
                </a:solidFill>
                <a:ea typeface="ＭＳ Ｐゴシック"/>
              </a:rPr>
              <a:t>Kretstrenere: Dølaski</a:t>
            </a:r>
            <a:endParaRPr lang="nb-NO" altLang="nb-NO" dirty="0">
              <a:solidFill>
                <a:srgbClr val="333333"/>
              </a:solidFill>
              <a:ea typeface="ＭＳ Ｐゴシック"/>
              <a:cs typeface="Arial"/>
            </a:endParaRPr>
          </a:p>
          <a:p>
            <a:pPr lvl="1"/>
            <a:r>
              <a:rPr lang="nb-NO" altLang="nb-NO" dirty="0">
                <a:solidFill>
                  <a:srgbClr val="333333"/>
                </a:solidFill>
                <a:ea typeface="ＭＳ Ｐゴシック"/>
              </a:rPr>
              <a:t>SNN-Cup</a:t>
            </a:r>
            <a:br>
              <a:rPr lang="nb-NO" altLang="nb-NO" dirty="0">
                <a:solidFill>
                  <a:srgbClr val="333333"/>
                </a:solidFill>
              </a:rPr>
            </a:br>
            <a:endParaRPr lang="nb-NO" altLang="nb-NO" dirty="0">
              <a:solidFill>
                <a:srgbClr val="333333"/>
              </a:solidFill>
              <a:cs typeface="Arial"/>
            </a:endParaRPr>
          </a:p>
          <a:p>
            <a:r>
              <a:rPr lang="nb-NO" altLang="nb-NO" dirty="0">
                <a:solidFill>
                  <a:srgbClr val="333333"/>
                </a:solidFill>
                <a:ea typeface="ＭＳ Ｐゴシック"/>
              </a:rPr>
              <a:t> 15–16 år:</a:t>
            </a:r>
          </a:p>
          <a:p>
            <a:pPr lvl="1"/>
            <a:r>
              <a:rPr lang="nb-NO" altLang="nb-NO" dirty="0">
                <a:solidFill>
                  <a:srgbClr val="333333"/>
                </a:solidFill>
                <a:ea typeface="ＭＳ Ｐゴシック"/>
              </a:rPr>
              <a:t>Fire samlinger</a:t>
            </a:r>
            <a:endParaRPr lang="nb-NO" altLang="nb-NO" dirty="0">
              <a:solidFill>
                <a:srgbClr val="333333"/>
              </a:solidFill>
              <a:ea typeface="ＭＳ Ｐゴシック"/>
              <a:cs typeface="Arial"/>
            </a:endParaRPr>
          </a:p>
          <a:p>
            <a:pPr lvl="1"/>
            <a:r>
              <a:rPr lang="nb-NO" altLang="nb-NO" dirty="0">
                <a:solidFill>
                  <a:srgbClr val="333333"/>
                </a:solidFill>
                <a:ea typeface="ＭＳ Ｐゴシック"/>
              </a:rPr>
              <a:t>Kretstrenere: </a:t>
            </a:r>
            <a:br>
              <a:rPr lang="nb-NO" altLang="nb-NO" dirty="0">
                <a:solidFill>
                  <a:srgbClr val="333333"/>
                </a:solidFill>
              </a:rPr>
            </a:br>
            <a:r>
              <a:rPr lang="nb-NO" altLang="nb-NO" dirty="0">
                <a:solidFill>
                  <a:srgbClr val="333333"/>
                </a:solidFill>
                <a:ea typeface="ＭＳ Ｐゴシック"/>
              </a:rPr>
              <a:t>Hanne K. Kroken og Jesper Abelsen Andreasen</a:t>
            </a:r>
            <a:endParaRPr lang="nb-NO" altLang="nb-NO" dirty="0">
              <a:solidFill>
                <a:srgbClr val="333333"/>
              </a:solidFill>
              <a:ea typeface="ＭＳ Ｐゴシック"/>
              <a:cs typeface="Arial"/>
            </a:endParaRPr>
          </a:p>
          <a:p>
            <a:pPr lvl="1"/>
            <a:r>
              <a:rPr lang="nb-NO" altLang="nb-NO" dirty="0">
                <a:solidFill>
                  <a:srgbClr val="333333"/>
                </a:solidFill>
                <a:ea typeface="ＭＳ Ｐゴシック"/>
              </a:rPr>
              <a:t>Uttak ungdomsstafetten og HL stafett </a:t>
            </a:r>
            <a:endParaRPr lang="nb-NO" altLang="nb-NO" dirty="0">
              <a:solidFill>
                <a:srgbClr val="333333"/>
              </a:solidFill>
              <a:cs typeface="Arial"/>
            </a:endParaRPr>
          </a:p>
          <a:p>
            <a:pPr lvl="1"/>
            <a:r>
              <a:rPr lang="nb-NO" altLang="nb-NO" dirty="0">
                <a:solidFill>
                  <a:srgbClr val="333333"/>
                </a:solidFill>
                <a:ea typeface="ＭＳ Ｐゴシック"/>
              </a:rPr>
              <a:t>SNN-Cup</a:t>
            </a:r>
            <a:endParaRPr lang="nb-NO" altLang="nb-NO" dirty="0">
              <a:solidFill>
                <a:srgbClr val="333333"/>
              </a:solidFill>
              <a:ea typeface="ＭＳ Ｐゴシック"/>
              <a:cs typeface="Arial"/>
            </a:endParaRPr>
          </a:p>
        </p:txBody>
      </p:sp>
      <p:sp>
        <p:nvSpPr>
          <p:cNvPr id="37892" name="Rectangle 1"/>
          <p:cNvSpPr>
            <a:spLocks noChangeArrowheads="1"/>
          </p:cNvSpPr>
          <p:nvPr/>
        </p:nvSpPr>
        <p:spPr bwMode="auto">
          <a:xfrm>
            <a:off x="0" y="2043113"/>
            <a:ext cx="92805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b-NO" altLang="nb-NO" sz="1800" b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nb-NO" altLang="nb-NO" sz="6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nb-NO" altLang="nb-NO" sz="1800">
              <a:solidFill>
                <a:schemeClr val="tx1"/>
              </a:solidFill>
            </a:endParaRPr>
          </a:p>
        </p:txBody>
      </p:sp>
      <p:pic>
        <p:nvPicPr>
          <p:cNvPr id="37893" name="Bil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338" y="6093296"/>
            <a:ext cx="20955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8649B7E-66B6-19E8-74EE-15154B247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Samlingsplan 2021-2022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300F9B8-ECE0-5584-51AB-E90165418C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b-NO" sz="1600" dirty="0">
              <a:solidFill>
                <a:srgbClr val="000000"/>
              </a:solidFill>
            </a:endParaRPr>
          </a:p>
          <a:p>
            <a:r>
              <a:rPr lang="nb-NO" sz="1600" dirty="0">
                <a:solidFill>
                  <a:srgbClr val="000000"/>
                </a:solidFill>
              </a:rPr>
              <a:t>Samlingsplan senior kommer i neste uke</a:t>
            </a:r>
          </a:p>
        </p:txBody>
      </p:sp>
      <p:graphicFrame>
        <p:nvGraphicFramePr>
          <p:cNvPr id="5" name="Plassholder for innhold 4">
            <a:extLst>
              <a:ext uri="{FF2B5EF4-FFF2-40B4-BE49-F238E27FC236}">
                <a16:creationId xmlns:a16="http://schemas.microsoft.com/office/drawing/2014/main" id="{5D6B1541-E9CF-B688-1623-60899A5C7A6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58128817"/>
              </p:ext>
            </p:extLst>
          </p:nvPr>
        </p:nvGraphicFramePr>
        <p:xfrm>
          <a:off x="1329070" y="1780714"/>
          <a:ext cx="3848986" cy="41649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8114">
                  <a:extLst>
                    <a:ext uri="{9D8B030D-6E8A-4147-A177-3AD203B41FA5}">
                      <a16:colId xmlns:a16="http://schemas.microsoft.com/office/drawing/2014/main" val="4064853032"/>
                    </a:ext>
                  </a:extLst>
                </a:gridCol>
                <a:gridCol w="2030872">
                  <a:extLst>
                    <a:ext uri="{9D8B030D-6E8A-4147-A177-3AD203B41FA5}">
                      <a16:colId xmlns:a16="http://schemas.microsoft.com/office/drawing/2014/main" val="2220531530"/>
                    </a:ext>
                  </a:extLst>
                </a:gridCol>
              </a:tblGrid>
              <a:tr h="253600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JUNIOR</a:t>
                      </a:r>
                      <a:endParaRPr lang="nb-NO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55572398"/>
                  </a:ext>
                </a:extLst>
              </a:tr>
              <a:tr h="253600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u="none" strike="noStrike">
                          <a:solidFill>
                            <a:srgbClr val="000000"/>
                          </a:solidFill>
                          <a:effectLst/>
                        </a:rPr>
                        <a:t>30.-3.Juli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u="none" strike="noStrike">
                          <a:solidFill>
                            <a:srgbClr val="000000"/>
                          </a:solidFill>
                          <a:effectLst/>
                        </a:rPr>
                        <a:t>Bardufosstun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80713868"/>
                  </a:ext>
                </a:extLst>
              </a:tr>
              <a:tr h="295557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u="none" strike="noStrike">
                          <a:solidFill>
                            <a:srgbClr val="000000"/>
                          </a:solidFill>
                          <a:effectLst/>
                        </a:rPr>
                        <a:t>4.-7. august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u="none" strike="noStrike">
                          <a:solidFill>
                            <a:srgbClr val="000000"/>
                          </a:solidFill>
                          <a:effectLst/>
                        </a:rPr>
                        <a:t>Bardufosstun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45141054"/>
                  </a:ext>
                </a:extLst>
              </a:tr>
              <a:tr h="318977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21.-25.september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u="none" strike="noStrike">
                          <a:solidFill>
                            <a:srgbClr val="000000"/>
                          </a:solidFill>
                          <a:effectLst/>
                        </a:rPr>
                        <a:t>Nordreisa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96324910"/>
                  </a:ext>
                </a:extLst>
              </a:tr>
              <a:tr h="253600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u="none" strike="noStrike">
                          <a:solidFill>
                            <a:srgbClr val="000000"/>
                          </a:solidFill>
                          <a:effectLst/>
                        </a:rPr>
                        <a:t>6.-9.oktober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u="none" strike="noStrike">
                          <a:solidFill>
                            <a:srgbClr val="000000"/>
                          </a:solidFill>
                          <a:effectLst/>
                        </a:rPr>
                        <a:t>Bardufosstun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41713272"/>
                  </a:ext>
                </a:extLst>
              </a:tr>
              <a:tr h="253600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u="none" strike="noStrike">
                          <a:solidFill>
                            <a:srgbClr val="000000"/>
                          </a:solidFill>
                          <a:effectLst/>
                        </a:rPr>
                        <a:t>2.-6.November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u="none" strike="noStrike">
                          <a:solidFill>
                            <a:srgbClr val="000000"/>
                          </a:solidFill>
                          <a:effectLst/>
                        </a:rPr>
                        <a:t>Mounio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59380083"/>
                  </a:ext>
                </a:extLst>
              </a:tr>
              <a:tr h="253600">
                <a:tc>
                  <a:txBody>
                    <a:bodyPr/>
                    <a:lstStyle/>
                    <a:p>
                      <a:pPr algn="l" fontAlgn="b"/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90822284"/>
                  </a:ext>
                </a:extLst>
              </a:tr>
              <a:tr h="253600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15/16 år</a:t>
                      </a:r>
                      <a:endParaRPr lang="nb-NO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25744662"/>
                  </a:ext>
                </a:extLst>
              </a:tr>
              <a:tr h="253600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u="none" strike="noStrike">
                          <a:solidFill>
                            <a:srgbClr val="000000"/>
                          </a:solidFill>
                          <a:effectLst/>
                        </a:rPr>
                        <a:t>26.-28.august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Bardufosstun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06567508"/>
                  </a:ext>
                </a:extLst>
              </a:tr>
              <a:tr h="253600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u="none" strike="noStrike">
                          <a:solidFill>
                            <a:srgbClr val="000000"/>
                          </a:solidFill>
                          <a:effectLst/>
                        </a:rPr>
                        <a:t>22.-25.septerber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Nordreisa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67449397"/>
                  </a:ext>
                </a:extLst>
              </a:tr>
              <a:tr h="253600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u="none" strike="noStrike">
                          <a:solidFill>
                            <a:srgbClr val="000000"/>
                          </a:solidFill>
                          <a:effectLst/>
                        </a:rPr>
                        <a:t>21.-23.oktober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u="none" strike="noStrike">
                          <a:solidFill>
                            <a:srgbClr val="000000"/>
                          </a:solidFill>
                          <a:effectLst/>
                        </a:rPr>
                        <a:t>Bardufosstun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18353114"/>
                  </a:ext>
                </a:extLst>
              </a:tr>
              <a:tr h="253600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u="none" strike="noStrike">
                          <a:solidFill>
                            <a:srgbClr val="000000"/>
                          </a:solidFill>
                          <a:effectLst/>
                        </a:rPr>
                        <a:t>18.-20.november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u="none" strike="noStrike">
                          <a:solidFill>
                            <a:srgbClr val="000000"/>
                          </a:solidFill>
                          <a:effectLst/>
                        </a:rPr>
                        <a:t>Bardufosstun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84905400"/>
                  </a:ext>
                </a:extLst>
              </a:tr>
              <a:tr h="253600">
                <a:tc>
                  <a:txBody>
                    <a:bodyPr/>
                    <a:lstStyle/>
                    <a:p>
                      <a:pPr algn="l" fontAlgn="b"/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93739542"/>
                  </a:ext>
                </a:extLst>
              </a:tr>
              <a:tr h="253600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13/14 år</a:t>
                      </a:r>
                      <a:endParaRPr lang="nb-NO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40757058"/>
                  </a:ext>
                </a:extLst>
              </a:tr>
              <a:tr h="253600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u="none" strike="noStrike">
                          <a:solidFill>
                            <a:srgbClr val="000000"/>
                          </a:solidFill>
                          <a:effectLst/>
                        </a:rPr>
                        <a:t>26.-28.august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u="none" strike="noStrike">
                          <a:solidFill>
                            <a:srgbClr val="000000"/>
                          </a:solidFill>
                          <a:effectLst/>
                        </a:rPr>
                        <a:t>Bardufosstun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97514155"/>
                  </a:ext>
                </a:extLst>
              </a:tr>
              <a:tr h="253600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u="none" strike="noStrike">
                          <a:solidFill>
                            <a:srgbClr val="000000"/>
                          </a:solidFill>
                          <a:effectLst/>
                        </a:rPr>
                        <a:t>18.-20.november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Bardufosstun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668475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90625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17556D-BC61-45AE-AF65-884FF6EB8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Rulleskirenn i Troms i 2022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B89CCA3-012A-4C30-9E53-07E444E59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0694" y="1417638"/>
            <a:ext cx="7715289" cy="4525963"/>
          </a:xfrm>
        </p:spPr>
        <p:txBody>
          <a:bodyPr/>
          <a:lstStyle/>
          <a:p>
            <a:pPr marL="0" indent="0">
              <a:buNone/>
            </a:pPr>
            <a:endParaRPr lang="nb-NO" sz="2000" dirty="0">
              <a:solidFill>
                <a:srgbClr val="333333"/>
              </a:solidFill>
            </a:endParaRPr>
          </a:p>
          <a:p>
            <a:r>
              <a:rPr lang="nb-NO" sz="2000" dirty="0">
                <a:solidFill>
                  <a:srgbClr val="333333"/>
                </a:solidFill>
                <a:ea typeface="ＭＳ Ｐゴシック"/>
              </a:rPr>
              <a:t>LK ønsker at det også denne sesongen arrangeres rulleskirenn i Troms. </a:t>
            </a:r>
          </a:p>
          <a:p>
            <a:r>
              <a:rPr lang="nb-NO" sz="2000" dirty="0">
                <a:solidFill>
                  <a:srgbClr val="000000"/>
                </a:solidFill>
                <a:ea typeface="+mn-lt"/>
                <a:cs typeface="+mn-lt"/>
              </a:rPr>
              <a:t>Bardufoss – I forbindelse med samling 30.juni-3.juli</a:t>
            </a:r>
          </a:p>
          <a:p>
            <a:r>
              <a:rPr lang="nb-NO" sz="2000" dirty="0">
                <a:solidFill>
                  <a:srgbClr val="000000"/>
                </a:solidFill>
                <a:ea typeface="+mn-lt"/>
                <a:cs typeface="+mn-lt"/>
              </a:rPr>
              <a:t>Andørja – 15.juli (terrengløp 16.juli)</a:t>
            </a:r>
          </a:p>
          <a:p>
            <a:r>
              <a:rPr lang="nb-NO" sz="2000" dirty="0">
                <a:solidFill>
                  <a:srgbClr val="000000"/>
                </a:solidFill>
                <a:ea typeface="+mn-lt"/>
                <a:cs typeface="+mn-lt"/>
              </a:rPr>
              <a:t>Nordreisa – I forbindelse med samling 24.september</a:t>
            </a:r>
          </a:p>
          <a:p>
            <a:r>
              <a:rPr lang="nb-NO" sz="2000" dirty="0">
                <a:solidFill>
                  <a:srgbClr val="000000"/>
                </a:solidFill>
                <a:ea typeface="+mn-lt"/>
                <a:cs typeface="+mn-lt"/>
              </a:rPr>
              <a:t>Kvaløysletta Skilag – Dobbeltløp? (20./21. </a:t>
            </a:r>
            <a:r>
              <a:rPr lang="nb-NO" sz="2000" dirty="0" err="1">
                <a:solidFill>
                  <a:srgbClr val="000000"/>
                </a:solidFill>
                <a:ea typeface="+mn-lt"/>
                <a:cs typeface="+mn-lt"/>
              </a:rPr>
              <a:t>aug</a:t>
            </a:r>
            <a:r>
              <a:rPr lang="nb-NO" sz="2000" dirty="0">
                <a:solidFill>
                  <a:srgbClr val="000000"/>
                </a:solidFill>
                <a:ea typeface="+mn-lt"/>
                <a:cs typeface="+mn-lt"/>
              </a:rPr>
              <a:t> eller 3./4.september)</a:t>
            </a:r>
          </a:p>
          <a:p>
            <a:pPr marL="0" indent="0">
              <a:buNone/>
            </a:pPr>
            <a:endParaRPr lang="nb-NO" sz="2000" dirty="0">
              <a:solidFill>
                <a:srgbClr val="000000"/>
              </a:solidFill>
              <a:ea typeface="ＭＳ Ｐゴシック"/>
            </a:endParaRPr>
          </a:p>
          <a:p>
            <a:r>
              <a:rPr lang="nb-NO" sz="2000" dirty="0">
                <a:solidFill>
                  <a:srgbClr val="000000"/>
                </a:solidFill>
                <a:ea typeface="ＭＳ Ｐゴシック"/>
              </a:rPr>
              <a:t>Rulleski-cup. 4 av 5 renn teller.</a:t>
            </a:r>
          </a:p>
          <a:p>
            <a:r>
              <a:rPr lang="nb-NO" sz="2000" dirty="0">
                <a:solidFill>
                  <a:srgbClr val="000000"/>
                </a:solidFill>
                <a:ea typeface="ＭＳ Ｐゴシック"/>
              </a:rPr>
              <a:t>Klubbene premierer etter hver løp</a:t>
            </a:r>
          </a:p>
          <a:p>
            <a:r>
              <a:rPr lang="nb-NO" sz="2000" dirty="0">
                <a:solidFill>
                  <a:srgbClr val="000000"/>
                </a:solidFill>
                <a:ea typeface="ＭＳ Ｐゴシック"/>
              </a:rPr>
              <a:t>Sammenlagt premiering etter siste renn til topp 3. </a:t>
            </a:r>
          </a:p>
          <a:p>
            <a:pPr marL="0" indent="0">
              <a:buNone/>
            </a:pPr>
            <a:r>
              <a:rPr lang="nb-NO" sz="2000" dirty="0"/>
              <a:t>	 				</a:t>
            </a:r>
          </a:p>
        </p:txBody>
      </p:sp>
      <p:pic>
        <p:nvPicPr>
          <p:cNvPr id="4" name="Bilde 1">
            <a:extLst>
              <a:ext uri="{FF2B5EF4-FFF2-40B4-BE49-F238E27FC236}">
                <a16:creationId xmlns:a16="http://schemas.microsoft.com/office/drawing/2014/main" id="{AFD26D43-AE4E-4E78-AFD2-AE9736DD0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6165304"/>
            <a:ext cx="20955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35082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Terminliste 2022/2023</a:t>
            </a:r>
            <a:br>
              <a:rPr lang="nb-NO" altLang="nb-NO" dirty="0"/>
            </a:br>
            <a:endParaRPr lang="nb-NO" alt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D91264B-1A31-4676-B670-A93B93067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1600200"/>
            <a:ext cx="8120743" cy="4525963"/>
          </a:xfrm>
        </p:spPr>
        <p:txBody>
          <a:bodyPr/>
          <a:lstStyle/>
          <a:p>
            <a:r>
              <a:rPr lang="nb-NO" sz="1800" dirty="0">
                <a:solidFill>
                  <a:srgbClr val="000000"/>
                </a:solidFill>
                <a:ea typeface="ＭＳ Ｐゴシック"/>
                <a:cs typeface="Arial"/>
              </a:rPr>
              <a:t>På Norges skiforbunds side finner vi terminlistens hovedpunkter - </a:t>
            </a:r>
            <a:r>
              <a:rPr lang="nb-NO" sz="1800" dirty="0">
                <a:solidFill>
                  <a:srgbClr val="000000"/>
                </a:solidFill>
                <a:ea typeface="ＭＳ Ｐゴシック"/>
                <a:cs typeface="Arial"/>
                <a:hlinkClick r:id="rId3"/>
              </a:rPr>
              <a:t>https://www.skiforbundet.no/langrenn/skirenn/terminlisten-og-hovedpunkter/</a:t>
            </a:r>
            <a:r>
              <a:rPr lang="nb-NO" sz="1800" dirty="0">
                <a:solidFill>
                  <a:srgbClr val="000000"/>
                </a:solidFill>
                <a:ea typeface="ＭＳ Ｐゴシック"/>
                <a:cs typeface="Arial"/>
              </a:rPr>
              <a:t> </a:t>
            </a:r>
            <a:endParaRPr lang="nb-NO" sz="1800" dirty="0">
              <a:solidFill>
                <a:srgbClr val="FF0000"/>
              </a:solidFill>
              <a:ea typeface="ＭＳ Ｐゴシック"/>
              <a:cs typeface="Arial"/>
            </a:endParaRPr>
          </a:p>
          <a:p>
            <a:pPr lvl="1"/>
            <a:r>
              <a:rPr lang="nb-NO" dirty="0">
                <a:solidFill>
                  <a:srgbClr val="000000"/>
                </a:solidFill>
                <a:ea typeface="ＭＳ Ｐゴシック"/>
                <a:cs typeface="Arial"/>
              </a:rPr>
              <a:t>På bakgrunn av denne lages terminlisten for Troms Skikrets</a:t>
            </a:r>
          </a:p>
          <a:p>
            <a:pPr lvl="1"/>
            <a:r>
              <a:rPr lang="nb-NO" dirty="0">
                <a:solidFill>
                  <a:srgbClr val="000000"/>
                </a:solidFill>
                <a:ea typeface="ＭＳ Ｐゴシック"/>
                <a:cs typeface="Arial"/>
              </a:rPr>
              <a:t>Nasjonale/internasjonale renn av betydning for Troms Skikrets vil også fremkomme på kretsens terminliste</a:t>
            </a:r>
          </a:p>
          <a:p>
            <a:pPr lvl="1"/>
            <a:endParaRPr lang="nb-NO" dirty="0">
              <a:solidFill>
                <a:srgbClr val="000000"/>
              </a:solidFill>
              <a:ea typeface="ＭＳ Ｐゴシック"/>
              <a:cs typeface="Arial"/>
            </a:endParaRPr>
          </a:p>
          <a:p>
            <a:pPr marL="0" indent="0">
              <a:buNone/>
            </a:pPr>
            <a:br>
              <a:rPr lang="nb-NO" dirty="0">
                <a:ea typeface="ＭＳ Ｐゴシック"/>
                <a:cs typeface="Arial"/>
              </a:rPr>
            </a:br>
            <a:br>
              <a:rPr lang="nb-NO" dirty="0">
                <a:ea typeface="ＭＳ Ｐゴシック"/>
                <a:cs typeface="Arial"/>
              </a:rPr>
            </a:br>
            <a:br>
              <a:rPr lang="nb-NO" dirty="0">
                <a:ea typeface="ＭＳ Ｐゴシック"/>
                <a:cs typeface="Arial"/>
              </a:rPr>
            </a:br>
            <a:br>
              <a:rPr lang="nb-NO" dirty="0">
                <a:ea typeface="ＭＳ Ｐゴシック"/>
                <a:cs typeface="Arial"/>
              </a:rPr>
            </a:br>
            <a:br>
              <a:rPr lang="nb-NO" dirty="0">
                <a:ea typeface="ＭＳ Ｐゴシック"/>
                <a:cs typeface="Arial"/>
              </a:rPr>
            </a:br>
            <a:br>
              <a:rPr lang="nb-NO" dirty="0">
                <a:ea typeface="ＭＳ Ｐゴシック"/>
                <a:cs typeface="Arial"/>
              </a:rPr>
            </a:br>
            <a:endParaRPr lang="nb-NO" dirty="0">
              <a:ea typeface="ＭＳ Ｐゴシック"/>
              <a:cs typeface="Arial"/>
            </a:endParaRPr>
          </a:p>
          <a:p>
            <a:pPr marL="0" indent="0">
              <a:buNone/>
            </a:pPr>
            <a:endParaRPr lang="nb-NO" dirty="0">
              <a:ea typeface="ＭＳ Ｐゴシック"/>
              <a:cs typeface="Arial"/>
            </a:endParaRPr>
          </a:p>
        </p:txBody>
      </p:sp>
      <p:pic>
        <p:nvPicPr>
          <p:cNvPr id="5" name="Bilde 1">
            <a:extLst>
              <a:ext uri="{FF2B5EF4-FFF2-40B4-BE49-F238E27FC236}">
                <a16:creationId xmlns:a16="http://schemas.microsoft.com/office/drawing/2014/main" id="{6EC4BAF2-6AB8-4A47-853F-2F5A7D161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6165304"/>
            <a:ext cx="20955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7C4114EB-A825-E94C-8ACF-E936DC9926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75" y="3641301"/>
            <a:ext cx="1845449" cy="2376714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73DBE47C-1C76-C940-8FE2-31A8E593C0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0632" y="3644625"/>
            <a:ext cx="2728530" cy="1107621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E3B0135C-C5AD-5040-B0E1-74252C7C59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0632" y="4934808"/>
            <a:ext cx="4917574" cy="110762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3A6236-7E3D-4643-AA34-382EA497C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TERMINLISTE I TROMS SKIKRETS: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52DC6E8-F457-D844-B5CF-B5EE0444E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86" y="1600200"/>
            <a:ext cx="8218714" cy="4525963"/>
          </a:xfrm>
        </p:spPr>
        <p:txBody>
          <a:bodyPr/>
          <a:lstStyle/>
          <a:p>
            <a:r>
              <a:rPr lang="nb-NO" sz="2000" dirty="0">
                <a:solidFill>
                  <a:srgbClr val="333333"/>
                </a:solidFill>
                <a:ea typeface="ＭＳ Ｐゴシック"/>
                <a:cs typeface="Arial"/>
              </a:rPr>
              <a:t>Troms Skikrets har en </a:t>
            </a:r>
            <a:r>
              <a:rPr lang="nb-NO" sz="2000" dirty="0" err="1">
                <a:solidFill>
                  <a:srgbClr val="333333"/>
                </a:solidFill>
                <a:ea typeface="ＭＳ Ｐゴシック"/>
                <a:cs typeface="Arial"/>
              </a:rPr>
              <a:t>excel</a:t>
            </a:r>
            <a:r>
              <a:rPr lang="nb-NO" sz="2000" dirty="0">
                <a:solidFill>
                  <a:srgbClr val="333333"/>
                </a:solidFill>
                <a:ea typeface="ＭＳ Ｐゴシック"/>
                <a:cs typeface="Arial"/>
              </a:rPr>
              <a:t>-oversikt som legges ut på hjemmesiden innen 15.juni med ferdige distanser og stilarter</a:t>
            </a:r>
            <a:br>
              <a:rPr lang="nb-NO" sz="2000" dirty="0">
                <a:solidFill>
                  <a:srgbClr val="333333"/>
                </a:solidFill>
                <a:ea typeface="ＭＳ Ｐゴシック"/>
                <a:cs typeface="Arial"/>
              </a:rPr>
            </a:br>
            <a:r>
              <a:rPr lang="nb-NO" sz="2000" dirty="0">
                <a:solidFill>
                  <a:srgbClr val="333333"/>
                </a:solidFill>
                <a:ea typeface="ＭＳ Ｐゴシック"/>
                <a:cs typeface="Arial"/>
              </a:rPr>
              <a:t>– </a:t>
            </a:r>
            <a:r>
              <a:rPr lang="nb-NO" sz="2000" dirty="0">
                <a:solidFill>
                  <a:srgbClr val="333333"/>
                </a:solidFill>
                <a:ea typeface="ＭＳ Ｐゴシック"/>
                <a:cs typeface="Arial"/>
                <a:hlinkClick r:id="rId3"/>
              </a:rPr>
              <a:t>https://www.skiforbundet.no/troms/langrenn/skirenn/</a:t>
            </a:r>
            <a:r>
              <a:rPr lang="nb-NO" sz="2000" dirty="0">
                <a:solidFill>
                  <a:srgbClr val="333333"/>
                </a:solidFill>
                <a:ea typeface="ＭＳ Ｐゴシック"/>
                <a:cs typeface="Arial"/>
              </a:rPr>
              <a:t> </a:t>
            </a:r>
            <a:endParaRPr lang="nb-NO" sz="2000" dirty="0">
              <a:solidFill>
                <a:srgbClr val="FF0000"/>
              </a:solidFill>
              <a:ea typeface="ＭＳ Ｐゴシック"/>
              <a:cs typeface="Arial"/>
            </a:endParaRPr>
          </a:p>
          <a:p>
            <a:pPr lvl="1"/>
            <a:r>
              <a:rPr lang="nb-NO" dirty="0">
                <a:solidFill>
                  <a:srgbClr val="333333"/>
                </a:solidFill>
                <a:ea typeface="ＭＳ Ｐゴシック"/>
                <a:cs typeface="Arial"/>
              </a:rPr>
              <a:t>Klubbene søker renn på aktuelle helger, innen</a:t>
            </a:r>
            <a:r>
              <a:rPr lang="nb-NO" dirty="0">
                <a:solidFill>
                  <a:srgbClr val="FF0000"/>
                </a:solidFill>
                <a:ea typeface="ＭＳ Ｐゴシック"/>
                <a:cs typeface="Arial"/>
              </a:rPr>
              <a:t> </a:t>
            </a:r>
            <a:r>
              <a:rPr lang="nb-NO" dirty="0">
                <a:solidFill>
                  <a:srgbClr val="000000"/>
                </a:solidFill>
                <a:ea typeface="ＭＳ Ｐゴシック"/>
                <a:cs typeface="Arial"/>
              </a:rPr>
              <a:t>15.august </a:t>
            </a:r>
            <a:r>
              <a:rPr lang="nb-NO" dirty="0">
                <a:solidFill>
                  <a:srgbClr val="333333"/>
                </a:solidFill>
                <a:ea typeface="ＭＳ Ｐゴシック"/>
                <a:cs typeface="Arial"/>
              </a:rPr>
              <a:t>til </a:t>
            </a:r>
            <a:r>
              <a:rPr lang="nb-NO" dirty="0" err="1">
                <a:solidFill>
                  <a:srgbClr val="333333"/>
                </a:solidFill>
                <a:ea typeface="ＭＳ Ｐゴシック"/>
                <a:cs typeface="Arial"/>
              </a:rPr>
              <a:t>troms@skiforbundet.no</a:t>
            </a:r>
            <a:endParaRPr lang="nb-NO" dirty="0">
              <a:solidFill>
                <a:srgbClr val="FF0000"/>
              </a:solidFill>
              <a:ea typeface="ＭＳ Ｐゴシック"/>
              <a:cs typeface="Arial"/>
            </a:endParaRPr>
          </a:p>
          <a:p>
            <a:pPr lvl="1"/>
            <a:r>
              <a:rPr lang="nb-NO" dirty="0">
                <a:solidFill>
                  <a:srgbClr val="333333"/>
                </a:solidFill>
                <a:ea typeface="ＭＳ Ｐゴシック"/>
                <a:cs typeface="Arial"/>
              </a:rPr>
              <a:t>Rennene tildeles på LKs første møte etter sommeren</a:t>
            </a:r>
            <a:endParaRPr lang="nb-NO" dirty="0">
              <a:solidFill>
                <a:srgbClr val="FF0000"/>
              </a:solidFill>
              <a:ea typeface="ＭＳ Ｐゴシック"/>
              <a:cs typeface="Arial"/>
            </a:endParaRPr>
          </a:p>
          <a:p>
            <a:r>
              <a:rPr lang="nb-NO" sz="2000" dirty="0">
                <a:solidFill>
                  <a:srgbClr val="333333"/>
                </a:solidFill>
                <a:ea typeface="ＭＳ Ｐゴシック"/>
                <a:cs typeface="Arial"/>
              </a:rPr>
              <a:t>Klubbene legger inn sine renn i </a:t>
            </a:r>
            <a:r>
              <a:rPr lang="nb-NO" sz="2000" dirty="0" err="1">
                <a:solidFill>
                  <a:srgbClr val="333333"/>
                </a:solidFill>
                <a:ea typeface="ＭＳ Ｐゴシック"/>
                <a:cs typeface="Arial"/>
              </a:rPr>
              <a:t>Sportsadmin</a:t>
            </a:r>
            <a:r>
              <a:rPr lang="nb-NO" sz="2000" dirty="0">
                <a:solidFill>
                  <a:srgbClr val="333333"/>
                </a:solidFill>
                <a:ea typeface="ＭＳ Ｐゴシック"/>
                <a:cs typeface="Arial"/>
              </a:rPr>
              <a:t> </a:t>
            </a:r>
            <a:r>
              <a:rPr lang="nb-NO" sz="2000" dirty="0">
                <a:solidFill>
                  <a:srgbClr val="000000"/>
                </a:solidFill>
                <a:ea typeface="ＭＳ Ｐゴシック"/>
                <a:cs typeface="Arial"/>
              </a:rPr>
              <a:t>(</a:t>
            </a:r>
            <a:r>
              <a:rPr lang="nb-NO" sz="2000" i="1" dirty="0">
                <a:solidFill>
                  <a:srgbClr val="000000"/>
                </a:solidFill>
                <a:ea typeface="ＭＳ Ｐゴシック"/>
                <a:cs typeface="Arial"/>
              </a:rPr>
              <a:t>ISONEN</a:t>
            </a:r>
            <a:r>
              <a:rPr lang="nb-NO" sz="2000" dirty="0">
                <a:solidFill>
                  <a:srgbClr val="000000"/>
                </a:solidFill>
                <a:ea typeface="ＭＳ Ｐゴシック"/>
                <a:cs typeface="Arial"/>
              </a:rPr>
              <a:t>),</a:t>
            </a:r>
            <a:br>
              <a:rPr lang="nb-NO" sz="2000" dirty="0">
                <a:solidFill>
                  <a:srgbClr val="000000"/>
                </a:solidFill>
                <a:ea typeface="ＭＳ Ｐゴシック"/>
                <a:cs typeface="Arial"/>
              </a:rPr>
            </a:br>
            <a:r>
              <a:rPr lang="nb-NO" sz="2000" dirty="0">
                <a:solidFill>
                  <a:srgbClr val="000000"/>
                </a:solidFill>
                <a:ea typeface="ＭＳ Ｐゴシック"/>
                <a:cs typeface="Arial"/>
              </a:rPr>
              <a:t>LK godkjenner disse</a:t>
            </a:r>
          </a:p>
          <a:p>
            <a:r>
              <a:rPr lang="nb-NO" sz="2000" dirty="0">
                <a:solidFill>
                  <a:srgbClr val="000000"/>
                </a:solidFill>
                <a:ea typeface="ＭＳ Ｐゴシック"/>
                <a:cs typeface="Arial"/>
              </a:rPr>
              <a:t>Terminlista på førstesiden til Troms Skikrets vil da oppdateres - </a:t>
            </a:r>
            <a:r>
              <a:rPr lang="nb-NO" sz="2000" dirty="0">
                <a:solidFill>
                  <a:srgbClr val="000000"/>
                </a:solidFill>
                <a:ea typeface="ＭＳ Ｐゴシック"/>
                <a:cs typeface="Arial"/>
                <a:hlinkClick r:id="rId4"/>
              </a:rPr>
              <a:t>https://www.skiforbundet.no/troms/terminliste/</a:t>
            </a:r>
            <a:r>
              <a:rPr lang="nb-NO" sz="2000" dirty="0">
                <a:solidFill>
                  <a:srgbClr val="000000"/>
                </a:solidFill>
                <a:ea typeface="ＭＳ Ｐゴシック"/>
                <a:cs typeface="Arial"/>
              </a:rPr>
              <a:t> </a:t>
            </a:r>
            <a:endParaRPr lang="nb-NO" sz="2000" dirty="0">
              <a:solidFill>
                <a:srgbClr val="FF0000"/>
              </a:solidFill>
              <a:ea typeface="ＭＳ Ｐゴシック"/>
              <a:cs typeface="Arial"/>
            </a:endParaRPr>
          </a:p>
          <a:p>
            <a:pPr marL="0" indent="0">
              <a:buNone/>
            </a:pPr>
            <a:br>
              <a:rPr lang="nb-NO" dirty="0">
                <a:solidFill>
                  <a:srgbClr val="333333"/>
                </a:solidFill>
                <a:ea typeface="ＭＳ Ｐゴシック"/>
                <a:cs typeface="Arial"/>
              </a:rPr>
            </a:br>
            <a:endParaRPr lang="nb-NO" dirty="0">
              <a:solidFill>
                <a:srgbClr val="333333"/>
              </a:solidFill>
              <a:cs typeface="Arial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037092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FCA382E-32A4-CB66-29C4-027AB19EB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Terminliste sesongen 22/23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06D1AE4-0B1B-D04E-4523-7BE588F57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0432" y="1600200"/>
            <a:ext cx="7772400" cy="4525963"/>
          </a:xfrm>
        </p:spPr>
        <p:txBody>
          <a:bodyPr/>
          <a:lstStyle/>
          <a:p>
            <a:r>
              <a:rPr lang="nb-NO" dirty="0">
                <a:solidFill>
                  <a:srgbClr val="000000"/>
                </a:solidFill>
              </a:rPr>
              <a:t>«De fire store»</a:t>
            </a:r>
          </a:p>
          <a:p>
            <a:pPr lvl="1"/>
            <a:r>
              <a:rPr lang="nb-NO" dirty="0">
                <a:solidFill>
                  <a:srgbClr val="000000"/>
                </a:solidFill>
              </a:rPr>
              <a:t>SNN-cup dobbelhelg 1 gang i </a:t>
            </a:r>
            <a:r>
              <a:rPr lang="nb-NO" dirty="0" err="1">
                <a:solidFill>
                  <a:srgbClr val="000000"/>
                </a:solidFill>
              </a:rPr>
              <a:t>mnd</a:t>
            </a:r>
            <a:r>
              <a:rPr lang="nb-NO" dirty="0">
                <a:solidFill>
                  <a:srgbClr val="000000"/>
                </a:solidFill>
              </a:rPr>
              <a:t>, 2 helger før NC/NM</a:t>
            </a:r>
          </a:p>
          <a:p>
            <a:pPr lvl="1"/>
            <a:r>
              <a:rPr lang="nb-NO" dirty="0">
                <a:solidFill>
                  <a:srgbClr val="000000"/>
                </a:solidFill>
              </a:rPr>
              <a:t>des, jan, </a:t>
            </a:r>
            <a:r>
              <a:rPr lang="nb-NO" dirty="0" err="1">
                <a:solidFill>
                  <a:srgbClr val="000000"/>
                </a:solidFill>
              </a:rPr>
              <a:t>feb</a:t>
            </a:r>
            <a:r>
              <a:rPr lang="nb-NO" dirty="0">
                <a:solidFill>
                  <a:srgbClr val="000000"/>
                </a:solidFill>
              </a:rPr>
              <a:t>, mars</a:t>
            </a:r>
            <a:br>
              <a:rPr lang="nb-NO" dirty="0">
                <a:solidFill>
                  <a:srgbClr val="000000"/>
                </a:solidFill>
              </a:rPr>
            </a:br>
            <a:endParaRPr lang="nb-NO" dirty="0">
              <a:solidFill>
                <a:srgbClr val="000000"/>
              </a:solidFill>
            </a:endParaRPr>
          </a:p>
          <a:p>
            <a:r>
              <a:rPr lang="nb-NO" dirty="0">
                <a:solidFill>
                  <a:srgbClr val="000000"/>
                </a:solidFill>
              </a:rPr>
              <a:t>Sammenheng mellom kretsrenn og NC distanser</a:t>
            </a:r>
          </a:p>
          <a:p>
            <a:endParaRPr lang="nb-NO" dirty="0">
              <a:solidFill>
                <a:srgbClr val="000000"/>
              </a:solidFill>
            </a:endParaRPr>
          </a:p>
          <a:p>
            <a:r>
              <a:rPr lang="nb-NO" dirty="0">
                <a:solidFill>
                  <a:srgbClr val="000000"/>
                </a:solidFill>
              </a:rPr>
              <a:t>KM del 1: Individuell start og stafett</a:t>
            </a:r>
          </a:p>
          <a:p>
            <a:r>
              <a:rPr lang="nb-NO" dirty="0">
                <a:solidFill>
                  <a:srgbClr val="000000"/>
                </a:solidFill>
              </a:rPr>
              <a:t>KM del 2: Sprint og fellesstart langdistanse</a:t>
            </a:r>
            <a:br>
              <a:rPr lang="nb-NO" dirty="0">
                <a:solidFill>
                  <a:srgbClr val="000000"/>
                </a:solidFill>
              </a:rPr>
            </a:br>
            <a:r>
              <a:rPr lang="nb-NO" dirty="0">
                <a:solidFill>
                  <a:srgbClr val="000000"/>
                </a:solidFill>
              </a:rPr>
              <a:t>(distanser lik NNM)</a:t>
            </a:r>
          </a:p>
          <a:p>
            <a:endParaRPr lang="nb-NO" dirty="0">
              <a:solidFill>
                <a:srgbClr val="000000"/>
              </a:solidFill>
            </a:endParaRPr>
          </a:p>
          <a:p>
            <a:endParaRPr lang="nb-NO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296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6D3D5F9-15F1-7541-AD55-251C816A5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Terminliste nasjonalt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D7B5D7B-F615-B641-A759-CDFD912C1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4" y="1600200"/>
            <a:ext cx="8469086" cy="4525963"/>
          </a:xfrm>
        </p:spPr>
        <p:txBody>
          <a:bodyPr/>
          <a:lstStyle/>
          <a:p>
            <a:r>
              <a:rPr lang="nb-NO" dirty="0">
                <a:solidFill>
                  <a:srgbClr val="000000"/>
                </a:solidFill>
              </a:rPr>
              <a:t>NM senior del 1 Vind og del 2 Tolga (med Jr. finale)</a:t>
            </a:r>
          </a:p>
          <a:p>
            <a:r>
              <a:rPr lang="nb-NO" dirty="0">
                <a:solidFill>
                  <a:srgbClr val="000000"/>
                </a:solidFill>
                <a:ea typeface="ＭＳ Ｐゴシック"/>
              </a:rPr>
              <a:t>Skandinavisk Cup?</a:t>
            </a:r>
          </a:p>
          <a:p>
            <a:r>
              <a:rPr lang="nb-NO" dirty="0">
                <a:solidFill>
                  <a:srgbClr val="000000"/>
                </a:solidFill>
                <a:ea typeface="ＭＳ Ｐゴシック"/>
              </a:rPr>
              <a:t>NC senior?</a:t>
            </a:r>
          </a:p>
          <a:p>
            <a:r>
              <a:rPr lang="nb-NO" dirty="0">
                <a:solidFill>
                  <a:srgbClr val="000000"/>
                </a:solidFill>
                <a:ea typeface="ＭＳ Ｐゴシック"/>
              </a:rPr>
              <a:t>NM Junior, Alta IF.</a:t>
            </a:r>
            <a:endParaRPr lang="nb-NO" dirty="0">
              <a:solidFill>
                <a:srgbClr val="FF0000"/>
              </a:solidFill>
              <a:ea typeface="ＭＳ Ｐゴシック"/>
            </a:endParaRPr>
          </a:p>
          <a:p>
            <a:r>
              <a:rPr lang="nb-NO" dirty="0">
                <a:solidFill>
                  <a:srgbClr val="000000"/>
                </a:solidFill>
              </a:rPr>
              <a:t>NC junior</a:t>
            </a:r>
          </a:p>
          <a:p>
            <a:r>
              <a:rPr lang="nb-NO" dirty="0">
                <a:solidFill>
                  <a:srgbClr val="000000"/>
                </a:solidFill>
                <a:ea typeface="ＭＳ Ｐゴシック"/>
              </a:rPr>
              <a:t>HL, IL Varden Meråker og Skogn IL. 24.-26.februar</a:t>
            </a:r>
            <a:endParaRPr lang="nb-NO" dirty="0">
              <a:solidFill>
                <a:srgbClr val="FF0000"/>
              </a:solidFill>
              <a:ea typeface="ＭＳ Ｐゴシック"/>
            </a:endParaRPr>
          </a:p>
          <a:p>
            <a:r>
              <a:rPr lang="nb-NO" dirty="0">
                <a:solidFill>
                  <a:srgbClr val="000000"/>
                </a:solidFill>
                <a:ea typeface="ＭＳ Ｐゴシック"/>
              </a:rPr>
              <a:t>NNM, Hammerfest. (17.-19.mars)</a:t>
            </a:r>
          </a:p>
          <a:p>
            <a:r>
              <a:rPr lang="nb-NO" dirty="0">
                <a:solidFill>
                  <a:srgbClr val="000000"/>
                </a:solidFill>
              </a:rPr>
              <a:t>KM del I 28.01-29.01</a:t>
            </a:r>
          </a:p>
          <a:p>
            <a:r>
              <a:rPr lang="nb-NO" dirty="0">
                <a:solidFill>
                  <a:srgbClr val="000000"/>
                </a:solidFill>
                <a:ea typeface="ＭＳ Ｐゴシック"/>
              </a:rPr>
              <a:t>KM del II (mars?)</a:t>
            </a:r>
            <a:endParaRPr lang="nb-NO" dirty="0">
              <a:solidFill>
                <a:srgbClr val="FF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503727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B89C6-B271-DADF-C3B7-88CBF73C6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152" y="552008"/>
            <a:ext cx="4514498" cy="1216741"/>
          </a:xfrm>
        </p:spPr>
        <p:txBody>
          <a:bodyPr>
            <a:normAutofit/>
          </a:bodyPr>
          <a:lstStyle/>
          <a:p>
            <a:r>
              <a:rPr lang="nb-NO" dirty="0"/>
              <a:t>Bakgrunn – om prosjektet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0B37C-A709-9EBE-7522-81435B947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86" y="1835849"/>
            <a:ext cx="2816796" cy="2839064"/>
          </a:xfrm>
        </p:spPr>
        <p:txBody>
          <a:bodyPr>
            <a:normAutofit/>
          </a:bodyPr>
          <a:lstStyle/>
          <a:p>
            <a:r>
              <a:rPr lang="nb-NO" sz="1500" dirty="0"/>
              <a:t>Kommende fluorforbud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nb-NO" sz="1500" dirty="0"/>
              <a:t>Ny kunnskap må skaffes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nb-NO" sz="1500" dirty="0"/>
              <a:t>Forskjellene øker</a:t>
            </a:r>
          </a:p>
          <a:p>
            <a:r>
              <a:rPr lang="nb-NO" sz="1500" dirty="0"/>
              <a:t>Felles dugnad</a:t>
            </a:r>
          </a:p>
          <a:p>
            <a:r>
              <a:rPr lang="nb-NO" sz="1500" dirty="0"/>
              <a:t>Åpenhet og deling </a:t>
            </a:r>
          </a:p>
          <a:p>
            <a:r>
              <a:rPr lang="nb-NO" sz="1500" dirty="0"/>
              <a:t>Ressurser nasjonale konkurranser</a:t>
            </a:r>
          </a:p>
          <a:p>
            <a:r>
              <a:rPr lang="nb-NO" sz="1500" dirty="0"/>
              <a:t>Prosjektstøtte</a:t>
            </a:r>
          </a:p>
          <a:p>
            <a:endParaRPr lang="en-US" sz="15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8EEC4D-EFE8-252B-CE6B-6EC9CE9EA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397" y="2180653"/>
            <a:ext cx="4514498" cy="2494260"/>
          </a:xfrm>
          <a:prstGeom prst="rect">
            <a:avLst/>
          </a:prstGeom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9C968E-8F46-788F-9A0C-BFA2F33B8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4396" y="2180653"/>
            <a:ext cx="4289246" cy="2494260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40260730-3DA6-C3BE-CCC5-E7842EBB1A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54" y="4556760"/>
            <a:ext cx="3388659" cy="72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2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E437F08-EFFF-405B-A353-E5585CB8C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Langrennskomiteen 2021-2023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5AEA6AF-145D-4069-8E19-B9592806E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1600200"/>
            <a:ext cx="7776864" cy="4525963"/>
          </a:xfrm>
        </p:spPr>
        <p:txBody>
          <a:bodyPr/>
          <a:lstStyle/>
          <a:p>
            <a:pPr marL="0" indent="0">
              <a:buNone/>
            </a:pPr>
            <a:r>
              <a:rPr lang="nb-NO" sz="2000" dirty="0"/>
              <a:t>Leder		</a:t>
            </a:r>
            <a:r>
              <a:rPr lang="nb-NO" sz="2000" dirty="0">
                <a:solidFill>
                  <a:srgbClr val="00B0F0"/>
                </a:solidFill>
              </a:rPr>
              <a:t>Rune Tøllefsen</a:t>
            </a:r>
            <a:r>
              <a:rPr lang="nb-NO" sz="2000" dirty="0"/>
              <a:t>			Medkila </a:t>
            </a:r>
            <a:r>
              <a:rPr lang="nb-NO" sz="2000" dirty="0" err="1"/>
              <a:t>Skilag</a:t>
            </a:r>
            <a:endParaRPr lang="nb-NO" sz="2000" dirty="0"/>
          </a:p>
          <a:p>
            <a:pPr marL="0" indent="0">
              <a:buNone/>
            </a:pPr>
            <a:r>
              <a:rPr lang="nb-NO" sz="2000" dirty="0"/>
              <a:t>Nestleder 	</a:t>
            </a:r>
            <a:r>
              <a:rPr lang="nb-NO" sz="2000" dirty="0">
                <a:solidFill>
                  <a:schemeClr val="tx2"/>
                </a:solidFill>
              </a:rPr>
              <a:t>Kenneth Daleng</a:t>
            </a:r>
            <a:r>
              <a:rPr lang="nb-NO" sz="2000" dirty="0"/>
              <a:t>			Salangen IF Ski - </a:t>
            </a:r>
            <a:r>
              <a:rPr lang="nb-NO" sz="2000" dirty="0">
                <a:solidFill>
                  <a:schemeClr val="accent1"/>
                </a:solidFill>
              </a:rPr>
              <a:t>Sport </a:t>
            </a:r>
          </a:p>
          <a:p>
            <a:pPr marL="0" indent="0">
              <a:buNone/>
            </a:pPr>
            <a:r>
              <a:rPr lang="nb-NO" sz="2000" dirty="0">
                <a:solidFill>
                  <a:schemeClr val="bg1">
                    <a:lumMod val="75000"/>
                  </a:schemeClr>
                </a:solidFill>
              </a:rPr>
              <a:t>Medlem	 	Espen Farstad			Burfjord IL - Terminliste</a:t>
            </a:r>
          </a:p>
          <a:p>
            <a:pPr marL="0" indent="0">
              <a:buNone/>
            </a:pPr>
            <a:r>
              <a:rPr lang="nb-NO" sz="2000" dirty="0"/>
              <a:t>Medlem	 	</a:t>
            </a:r>
            <a:r>
              <a:rPr lang="nb-NO" sz="2000" dirty="0">
                <a:solidFill>
                  <a:schemeClr val="tx2"/>
                </a:solidFill>
              </a:rPr>
              <a:t>Olaug Iren Fossbakk</a:t>
            </a:r>
            <a:r>
              <a:rPr lang="nb-NO" sz="2000" dirty="0"/>
              <a:t>	BOIF ski</a:t>
            </a:r>
            <a:endParaRPr lang="nb-NO" sz="2000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nb-NO" sz="2000" dirty="0"/>
              <a:t>Ungdoms- 	</a:t>
            </a:r>
            <a:r>
              <a:rPr lang="nb-NO" sz="2000" dirty="0">
                <a:solidFill>
                  <a:srgbClr val="00B0F0"/>
                </a:solidFill>
              </a:rPr>
              <a:t>Johannes </a:t>
            </a:r>
            <a:r>
              <a:rPr lang="nb-NO" sz="2000" dirty="0" err="1">
                <a:solidFill>
                  <a:srgbClr val="00B0F0"/>
                </a:solidFill>
              </a:rPr>
              <a:t>Andberg</a:t>
            </a:r>
            <a:r>
              <a:rPr lang="nb-NO" sz="2000" dirty="0">
                <a:solidFill>
                  <a:srgbClr val="00B0F0"/>
                </a:solidFill>
              </a:rPr>
              <a:t>		</a:t>
            </a:r>
            <a:r>
              <a:rPr lang="nb-NO" sz="2000" dirty="0"/>
              <a:t>Kvaløysletta skilag</a:t>
            </a:r>
            <a:br>
              <a:rPr lang="nb-NO" sz="2000" dirty="0">
                <a:solidFill>
                  <a:srgbClr val="00B0F0"/>
                </a:solidFill>
              </a:rPr>
            </a:br>
            <a:r>
              <a:rPr lang="nb-NO" sz="2000" dirty="0"/>
              <a:t>repr. </a:t>
            </a:r>
            <a:r>
              <a:rPr lang="nb-NO" sz="2000" dirty="0">
                <a:solidFill>
                  <a:srgbClr val="00B0F0"/>
                </a:solidFill>
              </a:rPr>
              <a:t>		Stenersen</a:t>
            </a:r>
            <a:r>
              <a:rPr lang="nb-NO" sz="2000" dirty="0"/>
              <a:t>					</a:t>
            </a:r>
            <a:br>
              <a:rPr lang="nb-NO" sz="2000" dirty="0"/>
            </a:br>
            <a:endParaRPr lang="nb-NO" sz="2000" dirty="0"/>
          </a:p>
        </p:txBody>
      </p:sp>
      <p:pic>
        <p:nvPicPr>
          <p:cNvPr id="4" name="Bilde 1">
            <a:extLst>
              <a:ext uri="{FF2B5EF4-FFF2-40B4-BE49-F238E27FC236}">
                <a16:creationId xmlns:a16="http://schemas.microsoft.com/office/drawing/2014/main" id="{BBF1334D-A33C-4FAA-8ECB-08EB40345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6204239"/>
            <a:ext cx="20955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3509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3A26C-1953-6065-E623-EBDE0CCBF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Status – hva er gjort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E0DEB-FE37-75AE-C558-7C3FAFB2E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3268" y="1600200"/>
            <a:ext cx="7613532" cy="4525963"/>
          </a:xfrm>
        </p:spPr>
        <p:txBody>
          <a:bodyPr/>
          <a:lstStyle/>
          <a:p>
            <a:r>
              <a:rPr lang="nb-NO" sz="2000" dirty="0">
                <a:solidFill>
                  <a:srgbClr val="000000"/>
                </a:solidFill>
              </a:rPr>
              <a:t>Investeringer</a:t>
            </a:r>
          </a:p>
          <a:p>
            <a:pPr lvl="1"/>
            <a:r>
              <a:rPr lang="nb-NO" sz="1800" dirty="0">
                <a:solidFill>
                  <a:srgbClr val="000000"/>
                </a:solidFill>
              </a:rPr>
              <a:t>Testprodukter</a:t>
            </a:r>
          </a:p>
          <a:p>
            <a:pPr lvl="1"/>
            <a:r>
              <a:rPr lang="nb-NO" sz="1800" dirty="0">
                <a:solidFill>
                  <a:srgbClr val="000000"/>
                </a:solidFill>
              </a:rPr>
              <a:t>Testski (2 x 8 par)</a:t>
            </a:r>
          </a:p>
          <a:p>
            <a:pPr lvl="1"/>
            <a:r>
              <a:rPr lang="nb-NO" sz="1800" dirty="0">
                <a:solidFill>
                  <a:srgbClr val="000000"/>
                </a:solidFill>
              </a:rPr>
              <a:t>Børstesett</a:t>
            </a:r>
          </a:p>
          <a:p>
            <a:r>
              <a:rPr lang="nb-NO" sz="2000" dirty="0">
                <a:solidFill>
                  <a:srgbClr val="000000"/>
                </a:solidFill>
              </a:rPr>
              <a:t>Tester gjennomført</a:t>
            </a:r>
          </a:p>
          <a:p>
            <a:pPr lvl="1"/>
            <a:r>
              <a:rPr lang="nb-NO" sz="1800" dirty="0">
                <a:solidFill>
                  <a:srgbClr val="000000"/>
                </a:solidFill>
              </a:rPr>
              <a:t>Lokalt i Tromsø</a:t>
            </a:r>
          </a:p>
          <a:p>
            <a:pPr lvl="1"/>
            <a:r>
              <a:rPr lang="nb-NO" sz="1800" dirty="0">
                <a:solidFill>
                  <a:srgbClr val="000000"/>
                </a:solidFill>
              </a:rPr>
              <a:t>KM – Bardufoss</a:t>
            </a:r>
          </a:p>
          <a:p>
            <a:pPr lvl="1"/>
            <a:r>
              <a:rPr lang="nb-NO" sz="1800" dirty="0">
                <a:solidFill>
                  <a:srgbClr val="000000"/>
                </a:solidFill>
              </a:rPr>
              <a:t>KM – Nordreisa</a:t>
            </a:r>
          </a:p>
          <a:p>
            <a:pPr lvl="1"/>
            <a:r>
              <a:rPr lang="nb-NO" sz="1800" dirty="0">
                <a:solidFill>
                  <a:srgbClr val="000000"/>
                </a:solidFill>
              </a:rPr>
              <a:t>NNM – Stokmarknes</a:t>
            </a:r>
          </a:p>
          <a:p>
            <a:pPr lvl="1"/>
            <a:r>
              <a:rPr lang="nb-NO" sz="1800" dirty="0">
                <a:solidFill>
                  <a:srgbClr val="000000"/>
                </a:solidFill>
              </a:rPr>
              <a:t>Hovedlandsrennet - Holmenkollen</a:t>
            </a:r>
          </a:p>
          <a:p>
            <a:endParaRPr lang="en-US" dirty="0"/>
          </a:p>
        </p:txBody>
      </p:sp>
      <p:pic>
        <p:nvPicPr>
          <p:cNvPr id="5" name="Picture 4" descr="A picture containing text, bottle&#10;&#10;Description automatically generated">
            <a:extLst>
              <a:ext uri="{FF2B5EF4-FFF2-40B4-BE49-F238E27FC236}">
                <a16:creationId xmlns:a16="http://schemas.microsoft.com/office/drawing/2014/main" id="{A401F7FE-FA76-742E-2199-C6A49B235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4926" y="3157009"/>
            <a:ext cx="3104918" cy="139883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9E5F92A3-AFBF-8262-44D0-24402384F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45300" y="3163766"/>
            <a:ext cx="3108512" cy="139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264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9066-FFB8-E4C9-573C-4CE6B4A7A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Erfaringer med prosjektet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DE7CE-0647-4C5D-CABF-FF1E06368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1417638"/>
            <a:ext cx="6858000" cy="4525963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rgbClr val="000000"/>
                </a:solidFill>
              </a:rPr>
              <a:t>Hva har gått bra</a:t>
            </a:r>
          </a:p>
          <a:p>
            <a:pPr lvl="1"/>
            <a:r>
              <a:rPr lang="nb-NO" dirty="0">
                <a:solidFill>
                  <a:srgbClr val="000000"/>
                </a:solidFill>
              </a:rPr>
              <a:t>Etablert gode rutiner for testing</a:t>
            </a:r>
          </a:p>
          <a:p>
            <a:pPr lvl="1"/>
            <a:r>
              <a:rPr lang="nb-NO" dirty="0">
                <a:solidFill>
                  <a:srgbClr val="000000"/>
                </a:solidFill>
              </a:rPr>
              <a:t>Tester på konkurranser</a:t>
            </a:r>
          </a:p>
          <a:p>
            <a:pPr lvl="1"/>
            <a:r>
              <a:rPr lang="nb-NO" dirty="0">
                <a:solidFill>
                  <a:srgbClr val="000000"/>
                </a:solidFill>
              </a:rPr>
              <a:t>Investeringer og anskaffelse av testprodukter</a:t>
            </a:r>
          </a:p>
          <a:p>
            <a:r>
              <a:rPr lang="nb-NO" dirty="0">
                <a:solidFill>
                  <a:srgbClr val="000000"/>
                </a:solidFill>
              </a:rPr>
              <a:t>Erfaringer</a:t>
            </a:r>
          </a:p>
          <a:p>
            <a:pPr lvl="1"/>
            <a:r>
              <a:rPr lang="nb-NO" dirty="0">
                <a:solidFill>
                  <a:srgbClr val="000000"/>
                </a:solidFill>
              </a:rPr>
              <a:t>Ressurskrevende å gjennomføre tester i det daglige</a:t>
            </a:r>
          </a:p>
          <a:p>
            <a:pPr lvl="1"/>
            <a:r>
              <a:rPr lang="nb-NO" dirty="0">
                <a:solidFill>
                  <a:srgbClr val="000000"/>
                </a:solidFill>
              </a:rPr>
              <a:t>Tidvis vanskelig å få med ressurser</a:t>
            </a:r>
          </a:p>
          <a:p>
            <a:pPr lvl="1"/>
            <a:r>
              <a:rPr lang="nb-NO" dirty="0">
                <a:solidFill>
                  <a:srgbClr val="000000"/>
                </a:solidFill>
              </a:rPr>
              <a:t>Begrenset av vær og </a:t>
            </a:r>
            <a:r>
              <a:rPr lang="nb-NO" dirty="0" err="1">
                <a:solidFill>
                  <a:srgbClr val="000000"/>
                </a:solidFill>
              </a:rPr>
              <a:t>corona</a:t>
            </a:r>
            <a:endParaRPr lang="nb-NO" dirty="0">
              <a:solidFill>
                <a:srgbClr val="000000"/>
              </a:solidFill>
            </a:endParaRPr>
          </a:p>
          <a:p>
            <a:pPr lvl="1"/>
            <a:r>
              <a:rPr lang="nb-NO" dirty="0">
                <a:solidFill>
                  <a:srgbClr val="000000"/>
                </a:solidFill>
              </a:rPr>
              <a:t>Mye som fortsatt ikke er testet</a:t>
            </a:r>
          </a:p>
          <a:p>
            <a:pPr lvl="2"/>
            <a:r>
              <a:rPr lang="nb-NO" dirty="0">
                <a:solidFill>
                  <a:srgbClr val="000000"/>
                </a:solidFill>
              </a:rPr>
              <a:t>Ulike fører</a:t>
            </a:r>
          </a:p>
          <a:p>
            <a:pPr lvl="2"/>
            <a:r>
              <a:rPr lang="nb-NO" dirty="0">
                <a:solidFill>
                  <a:srgbClr val="000000"/>
                </a:solidFill>
              </a:rPr>
              <a:t>Metodikk</a:t>
            </a:r>
          </a:p>
          <a:p>
            <a:pPr lvl="2"/>
            <a:r>
              <a:rPr lang="nb-NO" dirty="0">
                <a:solidFill>
                  <a:srgbClr val="000000"/>
                </a:solidFill>
              </a:rPr>
              <a:t>Endringer over distanse</a:t>
            </a:r>
          </a:p>
          <a:p>
            <a:pPr lvl="2"/>
            <a:endParaRPr lang="nb-NO" dirty="0"/>
          </a:p>
          <a:p>
            <a:pPr marL="3429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4573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AECB1-3A97-D4C3-CCFC-C7A9163D5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nå?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E43E5-003B-6249-0801-C4E31F8B1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>
                <a:solidFill>
                  <a:srgbClr val="000000"/>
                </a:solidFill>
              </a:rPr>
              <a:t>Nå skjer det?</a:t>
            </a:r>
            <a:br>
              <a:rPr lang="nb-NO" dirty="0">
                <a:solidFill>
                  <a:srgbClr val="000000"/>
                </a:solidFill>
              </a:rPr>
            </a:br>
            <a:r>
              <a:rPr lang="nb-NO" dirty="0">
                <a:solidFill>
                  <a:srgbClr val="000000"/>
                </a:solidFill>
              </a:rPr>
              <a:t>Totalforbud fra 2022/23-sesongen</a:t>
            </a:r>
          </a:p>
          <a:p>
            <a:r>
              <a:rPr lang="nb-NO" dirty="0">
                <a:solidFill>
                  <a:srgbClr val="000000"/>
                </a:solidFill>
              </a:rPr>
              <a:t>Forslag: Forlenge prosjektperioden ut 2022?</a:t>
            </a:r>
          </a:p>
          <a:p>
            <a:pPr lvl="1"/>
            <a:r>
              <a:rPr lang="nb-NO" dirty="0">
                <a:solidFill>
                  <a:srgbClr val="000000"/>
                </a:solidFill>
              </a:rPr>
              <a:t>Nye produkter kommer</a:t>
            </a:r>
          </a:p>
          <a:p>
            <a:pPr lvl="1"/>
            <a:r>
              <a:rPr lang="nb-NO" dirty="0">
                <a:solidFill>
                  <a:srgbClr val="000000"/>
                </a:solidFill>
              </a:rPr>
              <a:t>Samle ressurser til helgedugnader?</a:t>
            </a:r>
          </a:p>
          <a:p>
            <a:pPr lvl="1"/>
            <a:r>
              <a:rPr lang="nb-NO" dirty="0">
                <a:solidFill>
                  <a:srgbClr val="000000"/>
                </a:solidFill>
              </a:rPr>
              <a:t>Hvem har tid i det daglige?</a:t>
            </a:r>
          </a:p>
          <a:p>
            <a:r>
              <a:rPr lang="nb-NO" dirty="0">
                <a:solidFill>
                  <a:srgbClr val="000000"/>
                </a:solidFill>
              </a:rPr>
              <a:t>Viktig:</a:t>
            </a:r>
            <a:br>
              <a:rPr lang="nb-NO" dirty="0">
                <a:solidFill>
                  <a:srgbClr val="000000"/>
                </a:solidFill>
              </a:rPr>
            </a:br>
            <a:r>
              <a:rPr lang="nb-NO" dirty="0">
                <a:solidFill>
                  <a:srgbClr val="000000"/>
                </a:solidFill>
              </a:rPr>
              <a:t>Vi må fortsette å dele kompetanse etter at prosjektet er avsluttet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5396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45801712-EA2B-7AFF-BBF4-E2B66A2E3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585" y="2061797"/>
            <a:ext cx="6559062" cy="2558561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ABABDB89-3D92-9EF5-4FC0-0A6730AEBFEA}"/>
              </a:ext>
            </a:extLst>
          </p:cNvPr>
          <p:cNvSpPr txBox="1"/>
          <p:nvPr/>
        </p:nvSpPr>
        <p:spPr>
          <a:xfrm>
            <a:off x="1737360" y="61264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000000"/>
                </a:solidFill>
              </a:rPr>
              <a:t>Økonomi</a:t>
            </a:r>
          </a:p>
        </p:txBody>
      </p:sp>
    </p:spTree>
    <p:extLst>
      <p:ext uri="{BB962C8B-B14F-4D97-AF65-F5344CB8AC3E}">
        <p14:creationId xmlns:p14="http://schemas.microsoft.com/office/powerpoint/2010/main" val="39216386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DC1230F2-0E52-40A6-8F4F-5F289D944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6083" name="Rectangle 3"/>
          <p:cNvSpPr>
            <a:spLocks noGrp="1"/>
          </p:cNvSpPr>
          <p:nvPr>
            <p:ph type="body" idx="1"/>
          </p:nvPr>
        </p:nvSpPr>
        <p:spPr>
          <a:xfrm>
            <a:off x="402771" y="1600200"/>
            <a:ext cx="8284029" cy="4525963"/>
          </a:xfrm>
        </p:spPr>
        <p:txBody>
          <a:bodyPr/>
          <a:lstStyle/>
          <a:p>
            <a:pPr marL="457200" lvl="1" indent="0" algn="ctr">
              <a:buNone/>
            </a:pPr>
            <a:r>
              <a:rPr lang="nb-NO" altLang="nb-NO" sz="3200" dirty="0">
                <a:solidFill>
                  <a:srgbClr val="333333"/>
                </a:solidFill>
                <a:ea typeface="ＭＳ Ｐゴシック"/>
              </a:rPr>
              <a:t>TAKK FOR OSS – OG LYKKE TIL MED SESONGEN 2022/23</a:t>
            </a:r>
            <a:endParaRPr lang="nb-NO" altLang="nb-NO" sz="3200" dirty="0">
              <a:solidFill>
                <a:srgbClr val="333333"/>
              </a:solidFill>
            </a:endParaRPr>
          </a:p>
          <a:p>
            <a:endParaRPr lang="nb-NO" altLang="nb-NO" dirty="0"/>
          </a:p>
        </p:txBody>
      </p:sp>
      <p:sp>
        <p:nvSpPr>
          <p:cNvPr id="46084" name="Rectangle 1"/>
          <p:cNvSpPr>
            <a:spLocks noChangeArrowheads="1"/>
          </p:cNvSpPr>
          <p:nvPr/>
        </p:nvSpPr>
        <p:spPr bwMode="auto">
          <a:xfrm>
            <a:off x="0" y="1968500"/>
            <a:ext cx="92805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b-NO" altLang="nb-NO" sz="1800" b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nb-NO" altLang="nb-NO" sz="6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nb-NO" altLang="nb-NO" sz="1800">
              <a:solidFill>
                <a:schemeClr val="tx1"/>
              </a:solidFill>
            </a:endParaRPr>
          </a:p>
        </p:txBody>
      </p:sp>
      <p:pic>
        <p:nvPicPr>
          <p:cNvPr id="46085" name="Bil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6267450"/>
            <a:ext cx="20955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298" y="2612570"/>
            <a:ext cx="4744416" cy="355831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>
          <a:xfrm>
            <a:off x="1828800" y="533400"/>
            <a:ext cx="6858000" cy="663352"/>
          </a:xfrm>
        </p:spPr>
        <p:txBody>
          <a:bodyPr/>
          <a:lstStyle/>
          <a:p>
            <a:pPr eaLnBrk="1" hangingPunct="1"/>
            <a:r>
              <a:rPr lang="nb-NO" altLang="nb-NO" dirty="0">
                <a:ea typeface="ＭＳ Ｐゴシック" panose="020B0600070205080204" pitchFamily="34" charset="-128"/>
              </a:rPr>
              <a:t>Oppsummering sesongen 2021/2022</a:t>
            </a:r>
          </a:p>
        </p:txBody>
      </p:sp>
      <p:sp>
        <p:nvSpPr>
          <p:cNvPr id="4099" name="Rectangle 3"/>
          <p:cNvSpPr>
            <a:spLocks noGrp="1"/>
          </p:cNvSpPr>
          <p:nvPr>
            <p:ph type="body" idx="1"/>
          </p:nvPr>
        </p:nvSpPr>
        <p:spPr>
          <a:xfrm>
            <a:off x="174171" y="1653952"/>
            <a:ext cx="8828315" cy="4929411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nb-NO" altLang="nb-NO" sz="1800" dirty="0">
                <a:solidFill>
                  <a:srgbClr val="000000"/>
                </a:solidFill>
                <a:ea typeface="ＭＳ Ｐゴシック"/>
              </a:rPr>
              <a:t>Det ble avholdt 19 samlinger i regi av skikretsen sommeren og høsten 2021. </a:t>
            </a:r>
            <a:br>
              <a:rPr lang="nb-NO" altLang="nb-NO" sz="1800" dirty="0">
                <a:ea typeface="ＭＳ Ｐゴシック" panose="020B0600070205080204" pitchFamily="34" charset="-128"/>
              </a:rPr>
            </a:br>
            <a:r>
              <a:rPr lang="nb-NO" altLang="nb-NO" sz="1800" dirty="0">
                <a:solidFill>
                  <a:srgbClr val="000000"/>
                </a:solidFill>
                <a:ea typeface="ＭＳ Ｐゴシック"/>
              </a:rPr>
              <a:t>13-14 år – 2 samlinger		Junior -  5 samlinger	</a:t>
            </a:r>
            <a:br>
              <a:rPr lang="nb-NO" altLang="nb-NO" sz="1800" dirty="0">
                <a:ea typeface="ＭＳ Ｐゴシック" panose="020B0600070205080204" pitchFamily="34" charset="-128"/>
              </a:rPr>
            </a:br>
            <a:r>
              <a:rPr lang="nb-NO" altLang="nb-NO" sz="1800" dirty="0">
                <a:solidFill>
                  <a:srgbClr val="000000"/>
                </a:solidFill>
                <a:ea typeface="ＭＳ Ｐゴシック"/>
              </a:rPr>
              <a:t>15-16 år – 4 samlinger		Senior - 9 samlinger</a:t>
            </a:r>
          </a:p>
          <a:p>
            <a:pPr eaLnBrk="1" hangingPunct="1">
              <a:spcBef>
                <a:spcPct val="50000"/>
              </a:spcBef>
            </a:pPr>
            <a:r>
              <a:rPr lang="nb-NO" altLang="nb-NO" sz="1800" dirty="0">
                <a:solidFill>
                  <a:srgbClr val="000000"/>
                </a:solidFill>
                <a:ea typeface="ＭＳ Ｐゴシック"/>
              </a:rPr>
              <a:t>Sesongen gikk som planlagt. Unntaket var i perioden rundt jul da inngripende koronatiltak stanset og begrenset gjennomføringen av renn i perioden.</a:t>
            </a:r>
            <a:br>
              <a:rPr lang="nb-NO" altLang="nb-NO" sz="1800" dirty="0">
                <a:solidFill>
                  <a:srgbClr val="000000"/>
                </a:solidFill>
                <a:ea typeface="ＭＳ Ｐゴシック"/>
              </a:rPr>
            </a:br>
            <a:r>
              <a:rPr lang="nb-NO" altLang="nb-NO" sz="1800" dirty="0">
                <a:solidFill>
                  <a:srgbClr val="000000"/>
                </a:solidFill>
                <a:ea typeface="ＭＳ Ｐゴシック"/>
              </a:rPr>
              <a:t>41 skirenn </a:t>
            </a:r>
            <a:r>
              <a:rPr lang="nb-NO" altLang="nb-NO" sz="1800" dirty="0" err="1">
                <a:solidFill>
                  <a:srgbClr val="000000"/>
                </a:solidFill>
                <a:ea typeface="ＭＳ Ｐゴシック"/>
              </a:rPr>
              <a:t>inkl</a:t>
            </a:r>
            <a:r>
              <a:rPr lang="nb-NO" altLang="nb-NO" sz="1800" dirty="0">
                <a:solidFill>
                  <a:srgbClr val="000000"/>
                </a:solidFill>
                <a:ea typeface="ＭＳ Ｐゴシック"/>
              </a:rPr>
              <a:t> turrenn ble arrangert.</a:t>
            </a:r>
          </a:p>
          <a:p>
            <a:pPr eaLnBrk="1" hangingPunct="1">
              <a:spcBef>
                <a:spcPct val="50000"/>
              </a:spcBef>
            </a:pPr>
            <a:r>
              <a:rPr lang="nb-NO" altLang="nb-NO" sz="1800" dirty="0">
                <a:solidFill>
                  <a:srgbClr val="000000"/>
                </a:solidFill>
                <a:ea typeface="ＭＳ Ｐゴシック"/>
              </a:rPr>
              <a:t>SNN-Cup ble også noe amputert da bare 5 av 6 renn ble tellende tilslutt.  </a:t>
            </a:r>
            <a:endParaRPr lang="nb-NO" altLang="nb-NO" sz="18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50000"/>
              </a:spcBef>
            </a:pPr>
            <a:r>
              <a:rPr lang="nb-NO" altLang="nb-NO" sz="1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Det er avviklet flere kurs, blant annet grasrottrenerkurs, Trener I og II kurs og TD-kurs. LK vil fortsette å ha fokus på kursing framover som et ledd i ønsket om økt aktivitet i hele skikretsen. 4 Grasrottrenerkurs, 2 Trener 1, 1 Trener 2 og 4 TD-kurs</a:t>
            </a:r>
          </a:p>
          <a:p>
            <a:pPr eaLnBrk="1" hangingPunct="1">
              <a:spcBef>
                <a:spcPct val="50000"/>
              </a:spcBef>
            </a:pPr>
            <a:r>
              <a:rPr lang="nb-NO" altLang="nb-NO" sz="1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Flere klubber i kretsen har fått utstyr til gjennomføring av Telenorkarusell/ onsdagsrenn for de yngste.</a:t>
            </a:r>
          </a:p>
          <a:p>
            <a:pPr eaLnBrk="1" hangingPunct="1">
              <a:spcBef>
                <a:spcPct val="50000"/>
              </a:spcBef>
            </a:pPr>
            <a:endParaRPr lang="nb-NO" altLang="nb-NO" sz="180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50000"/>
              </a:spcBef>
            </a:pPr>
            <a:endParaRPr lang="nb-NO" altLang="nb-NO" sz="2000" dirty="0">
              <a:solidFill>
                <a:srgbClr val="85878A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7172" name="Bil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6204239"/>
            <a:ext cx="20955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4C0036-2B9D-44C6-8749-572950426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>
                <a:ea typeface="ＭＳ Ｐゴシック" panose="020B0600070205080204" pitchFamily="34" charset="-128"/>
              </a:rPr>
              <a:t>Oppsummering sesongen 2021/2022</a:t>
            </a:r>
            <a:br>
              <a:rPr lang="nb-NO" altLang="nb-NO" dirty="0">
                <a:ea typeface="ＭＳ Ｐゴシック" panose="020B0600070205080204" pitchFamily="34" charset="-128"/>
              </a:rPr>
            </a:br>
            <a:r>
              <a:rPr lang="nb-NO" altLang="nb-NO" dirty="0">
                <a:ea typeface="ＭＳ Ｐゴシック" panose="020B0600070205080204" pitchFamily="34" charset="-128"/>
              </a:rPr>
              <a:t>13-16 år - samlinger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3709CE4-1FDC-4140-B9E8-D072DB466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656" y="1576934"/>
            <a:ext cx="7211144" cy="4747666"/>
          </a:xfrm>
        </p:spPr>
        <p:txBody>
          <a:bodyPr/>
          <a:lstStyle/>
          <a:p>
            <a:pPr marL="457200" lvl="1" indent="0" eaLnBrk="1" hangingPunct="1">
              <a:spcBef>
                <a:spcPct val="50000"/>
              </a:spcBef>
              <a:buNone/>
            </a:pPr>
            <a:r>
              <a:rPr lang="nb-NO" altLang="nb-NO" sz="2200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13-14 år:</a:t>
            </a:r>
          </a:p>
          <a:p>
            <a:pPr lvl="1" eaLnBrk="1" hangingPunct="1">
              <a:spcBef>
                <a:spcPct val="50000"/>
              </a:spcBef>
            </a:pPr>
            <a:r>
              <a:rPr lang="nb-NO" altLang="nb-NO" sz="1600" dirty="0">
                <a:solidFill>
                  <a:srgbClr val="000000"/>
                </a:solidFill>
                <a:ea typeface="ＭＳ Ｐゴシック"/>
              </a:rPr>
              <a:t>Ei barmarksamling og ei snøsamling gjennomført på </a:t>
            </a:r>
            <a:r>
              <a:rPr lang="nb-NO" altLang="nb-NO" sz="1600" dirty="0" err="1">
                <a:solidFill>
                  <a:srgbClr val="000000"/>
                </a:solidFill>
                <a:ea typeface="ＭＳ Ｐゴシック"/>
              </a:rPr>
              <a:t>Bardufosstun</a:t>
            </a:r>
            <a:r>
              <a:rPr lang="nb-NO" altLang="nb-NO" sz="1600" dirty="0">
                <a:solidFill>
                  <a:srgbClr val="000000"/>
                </a:solidFill>
                <a:ea typeface="ＭＳ Ｐゴシック"/>
              </a:rPr>
              <a:t>. Mange påmeldte – men mange avmeldinger grunnet smitte</a:t>
            </a:r>
          </a:p>
          <a:p>
            <a:pPr lvl="1" eaLnBrk="1" hangingPunct="1">
              <a:spcBef>
                <a:spcPct val="50000"/>
              </a:spcBef>
            </a:pPr>
            <a:r>
              <a:rPr lang="nb-NO" altLang="nb-NO" sz="1600" dirty="0">
                <a:solidFill>
                  <a:srgbClr val="00B0F0"/>
                </a:solidFill>
                <a:ea typeface="ＭＳ Ｐゴシック"/>
              </a:rPr>
              <a:t>Dølaski</a:t>
            </a:r>
            <a:r>
              <a:rPr lang="nb-NO" altLang="nb-NO" sz="1600" dirty="0">
                <a:ea typeface="ＭＳ Ｐゴシック"/>
              </a:rPr>
              <a:t> </a:t>
            </a:r>
            <a:r>
              <a:rPr lang="nb-NO" altLang="nb-NO" sz="1600" dirty="0">
                <a:solidFill>
                  <a:srgbClr val="000000"/>
                </a:solidFill>
                <a:ea typeface="ＭＳ Ｐゴシック"/>
              </a:rPr>
              <a:t>hadde ansvaret for opplegget på samlingene</a:t>
            </a:r>
            <a:endParaRPr lang="nb-NO" altLang="nb-NO" sz="1600" dirty="0">
              <a:solidFill>
                <a:srgbClr val="000000"/>
              </a:solidFill>
              <a:ea typeface="ＭＳ Ｐゴシック"/>
              <a:cs typeface="Arial"/>
            </a:endParaRPr>
          </a:p>
          <a:p>
            <a:pPr lvl="1" eaLnBrk="1" hangingPunct="1">
              <a:spcBef>
                <a:spcPct val="50000"/>
              </a:spcBef>
            </a:pPr>
            <a:r>
              <a:rPr lang="nb-NO" altLang="nb-NO" sz="16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Deltakelse: </a:t>
            </a:r>
            <a:r>
              <a:rPr lang="nb-NO" altLang="nb-NO" sz="1600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2021: </a:t>
            </a:r>
            <a:r>
              <a:rPr lang="nb-NO" altLang="nb-NO" sz="16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27+28</a:t>
            </a:r>
            <a:r>
              <a:rPr lang="nb-NO" altLang="nb-NO" sz="1600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  2020</a:t>
            </a:r>
            <a:r>
              <a:rPr lang="nb-NO" altLang="nb-NO" sz="16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: 31     </a:t>
            </a:r>
            <a:r>
              <a:rPr lang="nb-NO" altLang="nb-NO" sz="1600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2019</a:t>
            </a:r>
            <a:r>
              <a:rPr lang="nb-NO" altLang="nb-NO" sz="16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: 57+42, 	</a:t>
            </a:r>
            <a:r>
              <a:rPr lang="nb-NO" altLang="nb-NO" sz="1600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2018</a:t>
            </a:r>
            <a:r>
              <a:rPr lang="nb-NO" altLang="nb-NO" sz="16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: 44+19, 	</a:t>
            </a:r>
          </a:p>
          <a:p>
            <a:pPr lvl="1" eaLnBrk="1" hangingPunct="1">
              <a:spcBef>
                <a:spcPct val="50000"/>
              </a:spcBef>
            </a:pPr>
            <a:r>
              <a:rPr lang="nb-NO" altLang="nb-NO" sz="2200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15-16 år:</a:t>
            </a:r>
          </a:p>
          <a:p>
            <a:pPr lvl="1" eaLnBrk="1" hangingPunct="1">
              <a:spcBef>
                <a:spcPct val="50000"/>
              </a:spcBef>
            </a:pPr>
            <a:r>
              <a:rPr lang="nb-NO" altLang="nb-NO" sz="1600" dirty="0">
                <a:solidFill>
                  <a:srgbClr val="000000"/>
                </a:solidFill>
                <a:ea typeface="ＭＳ Ｐゴシック"/>
              </a:rPr>
              <a:t>3 samlinger på barmark og 1 snøsamling.</a:t>
            </a:r>
            <a:br>
              <a:rPr lang="nb-NO" altLang="nb-NO" sz="1600" dirty="0">
                <a:solidFill>
                  <a:srgbClr val="000000"/>
                </a:solidFill>
                <a:ea typeface="ＭＳ Ｐゴシック"/>
              </a:rPr>
            </a:br>
            <a:r>
              <a:rPr lang="nb-NO" altLang="nb-NO" sz="1600" dirty="0">
                <a:solidFill>
                  <a:srgbClr val="000000"/>
                </a:solidFill>
                <a:ea typeface="ＭＳ Ｐゴシック"/>
              </a:rPr>
              <a:t>Mange påmeldte – men mange avmeldinger grunnet smitte</a:t>
            </a:r>
            <a:endParaRPr lang="nb-NO" altLang="nb-NO" sz="1600" dirty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  <a:p>
            <a:pPr lvl="1" eaLnBrk="1" hangingPunct="1">
              <a:spcBef>
                <a:spcPct val="50000"/>
              </a:spcBef>
            </a:pPr>
            <a:r>
              <a:rPr lang="nb-NO" altLang="nb-NO" sz="1600" dirty="0">
                <a:solidFill>
                  <a:schemeClr val="tx2"/>
                </a:solidFill>
                <a:ea typeface="ＭＳ Ｐゴシック"/>
              </a:rPr>
              <a:t>Trenere: Hanne Kristine Kroken og Jesper Abelsen Andreasen</a:t>
            </a:r>
          </a:p>
          <a:p>
            <a:pPr lvl="1" eaLnBrk="1" hangingPunct="1">
              <a:spcBef>
                <a:spcPct val="50000"/>
              </a:spcBef>
            </a:pPr>
            <a:r>
              <a:rPr lang="nb-NO" altLang="nb-NO" sz="16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Deltakelse: </a:t>
            </a:r>
            <a:r>
              <a:rPr lang="nb-NO" altLang="nb-NO" sz="1600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2021: </a:t>
            </a:r>
            <a:r>
              <a:rPr lang="nb-NO" altLang="nb-NO" sz="16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30+14+27+24 (95)</a:t>
            </a:r>
            <a:br>
              <a:rPr lang="nb-NO" altLang="nb-NO" sz="1600" dirty="0">
                <a:solidFill>
                  <a:srgbClr val="000000"/>
                </a:solidFill>
                <a:ea typeface="ＭＳ Ｐゴシック" panose="020B0600070205080204" pitchFamily="34" charset="-128"/>
              </a:rPr>
            </a:br>
            <a:r>
              <a:rPr lang="nb-NO" altLang="nb-NO" sz="1600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2020</a:t>
            </a:r>
            <a:r>
              <a:rPr lang="nb-NO" altLang="nb-NO" sz="16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: 30+45 +45 (120) </a:t>
            </a:r>
            <a:r>
              <a:rPr lang="nb-NO" altLang="nb-NO" sz="1600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2019</a:t>
            </a:r>
            <a:r>
              <a:rPr lang="nb-NO" altLang="nb-NO" sz="16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: 39+31+36+10 (116), 2018: 116, 2017: 130</a:t>
            </a:r>
            <a:endParaRPr lang="nb-NO" altLang="nb-NO" sz="1600" i="1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lvl="1" eaLnBrk="1" hangingPunct="1">
              <a:spcBef>
                <a:spcPct val="50000"/>
              </a:spcBef>
            </a:pPr>
            <a:r>
              <a:rPr lang="nb-NO" altLang="nb-NO" sz="16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Gode tilbakemeldinger fra løpere og foreldre på opplegget på 15-16 års-samlingene</a:t>
            </a:r>
            <a:endParaRPr lang="nb-NO" altLang="nb-NO" sz="1600" i="1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lvl="1" eaLnBrk="1" hangingPunct="1">
              <a:spcBef>
                <a:spcPct val="50000"/>
              </a:spcBef>
            </a:pPr>
            <a:endParaRPr lang="nb-NO" altLang="nb-NO" sz="2200" dirty="0">
              <a:solidFill>
                <a:srgbClr val="85878A"/>
              </a:solidFill>
              <a:ea typeface="ＭＳ Ｐゴシック" panose="020B0600070205080204" pitchFamily="34" charset="-128"/>
            </a:endParaRPr>
          </a:p>
          <a:p>
            <a:pPr marL="457200" lvl="1" indent="0" eaLnBrk="1" hangingPunct="1">
              <a:spcBef>
                <a:spcPct val="50000"/>
              </a:spcBef>
              <a:buNone/>
            </a:pPr>
            <a:br>
              <a:rPr lang="nb-NO" altLang="nb-NO" sz="2200" dirty="0">
                <a:solidFill>
                  <a:srgbClr val="85878A"/>
                </a:solidFill>
                <a:ea typeface="ＭＳ Ｐゴシック" panose="020B0600070205080204" pitchFamily="34" charset="-128"/>
              </a:rPr>
            </a:br>
            <a:endParaRPr lang="nb-NO" altLang="nb-NO" sz="2200" dirty="0">
              <a:solidFill>
                <a:srgbClr val="85878A"/>
              </a:solidFill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1">
            <a:extLst>
              <a:ext uri="{FF2B5EF4-FFF2-40B4-BE49-F238E27FC236}">
                <a16:creationId xmlns:a16="http://schemas.microsoft.com/office/drawing/2014/main" id="{60BD6081-75C0-410B-8AF1-8C9924921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6204239"/>
            <a:ext cx="20955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7580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>
          <a:xfrm>
            <a:off x="1808163" y="527050"/>
            <a:ext cx="6858000" cy="884238"/>
          </a:xfrm>
        </p:spPr>
        <p:txBody>
          <a:bodyPr/>
          <a:lstStyle/>
          <a:p>
            <a:pPr eaLnBrk="1" hangingPunct="1"/>
            <a:r>
              <a:rPr lang="nb-NO" altLang="nb-NO" dirty="0">
                <a:ea typeface="ＭＳ Ｐゴシック" panose="020B0600070205080204" pitchFamily="34" charset="-128"/>
              </a:rPr>
              <a:t>Deltakelse SNN Cup de seneste årene:</a:t>
            </a:r>
          </a:p>
        </p:txBody>
      </p:sp>
      <p:sp>
        <p:nvSpPr>
          <p:cNvPr id="5123" name="Rectangle 3"/>
          <p:cNvSpPr>
            <a:spLocks noGrp="1"/>
          </p:cNvSpPr>
          <p:nvPr>
            <p:ph type="body" idx="1"/>
          </p:nvPr>
        </p:nvSpPr>
        <p:spPr>
          <a:xfrm>
            <a:off x="-289248" y="3809497"/>
            <a:ext cx="9215534" cy="2239962"/>
          </a:xfrm>
        </p:spPr>
        <p:txBody>
          <a:bodyPr/>
          <a:lstStyle/>
          <a:p>
            <a:pPr marL="457200" lvl="1" indent="0" eaLnBrk="1" hangingPunct="1">
              <a:spcBef>
                <a:spcPct val="50000"/>
              </a:spcBef>
              <a:buNone/>
            </a:pPr>
            <a:r>
              <a:rPr lang="nb-NO" altLang="nb-NO" sz="2200" u="sng" dirty="0">
                <a:solidFill>
                  <a:schemeClr val="tx2"/>
                </a:solidFill>
                <a:ea typeface="ＭＳ Ｐゴシック" panose="020B0600070205080204" pitchFamily="34" charset="-128"/>
              </a:rPr>
              <a:t>		   </a:t>
            </a:r>
            <a:r>
              <a:rPr lang="nb-NO" altLang="nb-NO" sz="2200" b="1" u="sng" dirty="0">
                <a:solidFill>
                  <a:schemeClr val="tx2"/>
                </a:solidFill>
                <a:ea typeface="ＭＳ Ｐゴシック" panose="020B0600070205080204" pitchFamily="34" charset="-128"/>
              </a:rPr>
              <a:t>2015	   2016	   2017	   2018	    2019   2020    2021  2022    </a:t>
            </a:r>
            <a:br>
              <a:rPr lang="nb-NO" altLang="nb-NO" sz="2200" u="sng" dirty="0">
                <a:ea typeface="ＭＳ Ｐゴシック" panose="020B0600070205080204" pitchFamily="34" charset="-128"/>
              </a:rPr>
            </a:br>
            <a:r>
              <a:rPr lang="nb-NO" altLang="nb-NO" sz="2200" b="1" dirty="0">
                <a:ea typeface="ＭＳ Ｐゴシック" panose="020B0600070205080204" pitchFamily="34" charset="-128"/>
              </a:rPr>
              <a:t>J 15 år	 	18		18	  	10	   	18	  	14		12        15     15    	</a:t>
            </a:r>
            <a:br>
              <a:rPr lang="nb-NO" altLang="nb-NO" sz="2200" b="1" dirty="0">
                <a:ea typeface="ＭＳ Ｐゴシック" panose="020B0600070205080204" pitchFamily="34" charset="-128"/>
              </a:rPr>
            </a:br>
            <a:r>
              <a:rPr lang="nb-NO" altLang="nb-NO" sz="2200" b="1" dirty="0">
                <a:ea typeface="ＭＳ Ｐゴシック" panose="020B0600070205080204" pitchFamily="34" charset="-128"/>
              </a:rPr>
              <a:t>J 16 år	   	  8		16	  	13	   	10	  	13		11        10     10</a:t>
            </a:r>
            <a:br>
              <a:rPr lang="nb-NO" altLang="nb-NO" sz="2200" b="1" dirty="0">
                <a:ea typeface="ＭＳ Ｐゴシック" panose="020B0600070205080204" pitchFamily="34" charset="-128"/>
              </a:rPr>
            </a:br>
            <a:r>
              <a:rPr lang="nb-NO" altLang="nb-NO" sz="2200" b="1" dirty="0">
                <a:ea typeface="ＭＳ Ｐゴシック" panose="020B0600070205080204" pitchFamily="34" charset="-128"/>
              </a:rPr>
              <a:t>G 15 år	26		19	  	17	   	23	  	23		21	      19     15</a:t>
            </a:r>
            <a:br>
              <a:rPr lang="nb-NO" altLang="nb-NO" sz="2200" b="1" dirty="0">
                <a:ea typeface="ＭＳ Ｐゴシック" panose="020B0600070205080204" pitchFamily="34" charset="-128"/>
              </a:rPr>
            </a:br>
            <a:r>
              <a:rPr lang="nb-NO" altLang="nb-NO" sz="2200" b="1" u="sng" dirty="0">
                <a:ea typeface="ＭＳ Ｐゴシック" panose="020B0600070205080204" pitchFamily="34" charset="-128"/>
              </a:rPr>
              <a:t>G 16 år 	23		23	  	16	   	17	  	17		21        16	   18</a:t>
            </a:r>
            <a:br>
              <a:rPr lang="nb-NO" altLang="nb-NO" sz="2200" b="1" dirty="0">
                <a:ea typeface="ＭＳ Ｐゴシック" panose="020B0600070205080204" pitchFamily="34" charset="-128"/>
              </a:rPr>
            </a:br>
            <a:r>
              <a:rPr lang="nb-NO" altLang="nb-NO" sz="2200" b="1" u="sng" dirty="0">
                <a:solidFill>
                  <a:schemeClr val="tx2"/>
                </a:solidFill>
                <a:ea typeface="ＭＳ Ｐゴシック" panose="020B0600070205080204" pitchFamily="34" charset="-128"/>
              </a:rPr>
              <a:t>Sum		75		 76	  	56	   	68	  	67		65        60     58</a:t>
            </a:r>
            <a:endParaRPr lang="nb-NO" altLang="nb-NO" sz="2200" u="sng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nb-NO" altLang="nb-NO" sz="2200" dirty="0">
                <a:ea typeface="ＭＳ Ｐゴシック" panose="020B0600070205080204" pitchFamily="34" charset="-128"/>
              </a:rPr>
              <a:t>		</a:t>
            </a:r>
            <a:r>
              <a:rPr lang="nb-NO" altLang="nb-NO" dirty="0">
                <a:ea typeface="ＭＳ Ｐゴシック" panose="020B0600070205080204" pitchFamily="34" charset="-128"/>
              </a:rPr>
              <a:t>							</a:t>
            </a:r>
          </a:p>
        </p:txBody>
      </p:sp>
      <p:pic>
        <p:nvPicPr>
          <p:cNvPr id="9220" name="Bil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025" y="6257925"/>
            <a:ext cx="20955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90F92D88-B4E4-44B5-94CF-E15C3DCA8CE0}"/>
              </a:ext>
            </a:extLst>
          </p:cNvPr>
          <p:cNvSpPr txBox="1">
            <a:spLocks/>
          </p:cNvSpPr>
          <p:nvPr/>
        </p:nvSpPr>
        <p:spPr bwMode="auto">
          <a:xfrm>
            <a:off x="-289249" y="1464895"/>
            <a:ext cx="9117563" cy="213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folHlink"/>
                </a:solidFill>
                <a:latin typeface="+mn-lt"/>
                <a:ea typeface="ＭＳ Ｐゴシック" pitchFamily="-65" charset="-128"/>
                <a:cs typeface="ＭＳ Ｐゴシック" pitchFamily="-107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folHlink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folHlink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folHlink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folHlink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eaLnBrk="1" hangingPunct="1">
              <a:spcBef>
                <a:spcPct val="50000"/>
              </a:spcBef>
              <a:buNone/>
            </a:pPr>
            <a:r>
              <a:rPr lang="nb-NO" altLang="nb-NO" sz="2200" b="1" u="sng" dirty="0">
                <a:solidFill>
                  <a:schemeClr val="tx2"/>
                </a:solidFill>
                <a:ea typeface="ＭＳ Ｐゴシック" panose="020B0600070205080204" pitchFamily="34" charset="-128"/>
              </a:rPr>
              <a:t>		   2015	   2016	   2017	   2018	    2019   2020	   2021  2022</a:t>
            </a:r>
            <a:br>
              <a:rPr lang="nb-NO" altLang="nb-NO" sz="2200" b="1" dirty="0">
                <a:solidFill>
                  <a:srgbClr val="85878A"/>
                </a:solidFill>
                <a:ea typeface="ＭＳ Ｐゴシック" panose="020B0600070205080204" pitchFamily="34" charset="-128"/>
              </a:rPr>
            </a:br>
            <a:r>
              <a:rPr lang="nb-NO" altLang="nb-NO" sz="2200" b="1" dirty="0">
                <a:solidFill>
                  <a:srgbClr val="85878A"/>
                </a:solidFill>
                <a:ea typeface="ＭＳ Ｐゴシック" panose="020B0600070205080204" pitchFamily="34" charset="-128"/>
              </a:rPr>
              <a:t>J 13 år	  	22  	22  	26 	 	22		19		21       11      18</a:t>
            </a:r>
            <a:br>
              <a:rPr lang="nb-NO" altLang="nb-NO" sz="2200" b="1" dirty="0">
                <a:solidFill>
                  <a:srgbClr val="85878A"/>
                </a:solidFill>
                <a:ea typeface="ＭＳ Ｐゴシック" panose="020B0600070205080204" pitchFamily="34" charset="-128"/>
              </a:rPr>
            </a:br>
            <a:r>
              <a:rPr lang="nb-NO" altLang="nb-NO" sz="2200" b="1" dirty="0">
                <a:solidFill>
                  <a:srgbClr val="85878A"/>
                </a:solidFill>
                <a:ea typeface="ＭＳ Ｐゴシック" panose="020B0600070205080204" pitchFamily="34" charset="-128"/>
              </a:rPr>
              <a:t>J 14 år 	24 	  	19 	  	22 	 	18		19		21       14       9 </a:t>
            </a:r>
            <a:br>
              <a:rPr lang="nb-NO" altLang="nb-NO" sz="2200" b="1" dirty="0">
                <a:solidFill>
                  <a:srgbClr val="85878A"/>
                </a:solidFill>
                <a:ea typeface="ＭＳ Ｐゴシック" panose="020B0600070205080204" pitchFamily="34" charset="-128"/>
              </a:rPr>
            </a:br>
            <a:r>
              <a:rPr lang="nb-NO" altLang="nb-NO" sz="2200" b="1" dirty="0">
                <a:solidFill>
                  <a:srgbClr val="85878A"/>
                </a:solidFill>
                <a:ea typeface="ＭＳ Ｐゴシック" panose="020B0600070205080204" pitchFamily="34" charset="-128"/>
              </a:rPr>
              <a:t>G 13 år 	34 	  	36 	  	30 	 	34		27		25       21      23      </a:t>
            </a:r>
            <a:br>
              <a:rPr lang="nb-NO" altLang="nb-NO" sz="2200" b="1" dirty="0">
                <a:solidFill>
                  <a:srgbClr val="85878A"/>
                </a:solidFill>
                <a:ea typeface="ＭＳ Ｐゴシック" panose="020B0600070205080204" pitchFamily="34" charset="-128"/>
              </a:rPr>
            </a:br>
            <a:r>
              <a:rPr lang="nb-NO" altLang="nb-NO" sz="2200" b="1" u="sng" dirty="0">
                <a:solidFill>
                  <a:srgbClr val="85878A"/>
                </a:solidFill>
                <a:ea typeface="ＭＳ Ｐゴシック" panose="020B0600070205080204" pitchFamily="34" charset="-128"/>
              </a:rPr>
              <a:t>G 14 år 	24 	  	26 	  	31 	 	32       	28		26	     11      18</a:t>
            </a:r>
            <a:br>
              <a:rPr lang="nb-NO" altLang="nb-NO" sz="2200" b="1" u="sng" dirty="0">
                <a:solidFill>
                  <a:srgbClr val="85878A"/>
                </a:solidFill>
                <a:ea typeface="ＭＳ Ｐゴシック" panose="020B0600070205080204" pitchFamily="34" charset="-128"/>
              </a:rPr>
            </a:br>
            <a:r>
              <a:rPr lang="nb-NO" altLang="nb-NO" sz="2200" b="1" u="sng" dirty="0">
                <a:solidFill>
                  <a:schemeClr val="tx2"/>
                </a:solidFill>
                <a:ea typeface="ＭＳ Ｐゴシック" panose="020B0600070205080204" pitchFamily="34" charset="-128"/>
              </a:rPr>
              <a:t>Sum		104	103	109	106	93		93       57      68  </a:t>
            </a:r>
            <a:r>
              <a:rPr lang="nb-NO" altLang="nb-NO" sz="22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 </a:t>
            </a:r>
            <a:r>
              <a:rPr lang="nb-NO" altLang="nb-NO" sz="2200" b="1" u="sng" dirty="0">
                <a:solidFill>
                  <a:schemeClr val="tx2"/>
                </a:solidFill>
                <a:ea typeface="ＭＳ Ｐゴシック" panose="020B0600070205080204" pitchFamily="34" charset="-128"/>
              </a:rPr>
              <a:t> </a:t>
            </a:r>
            <a:endParaRPr lang="nb-NO" altLang="nb-NO" sz="2200" u="sng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5DCB69-B68B-43AD-9E7D-18E6F40273C6}"/>
              </a:ext>
            </a:extLst>
          </p:cNvPr>
          <p:cNvSpPr/>
          <p:nvPr/>
        </p:nvSpPr>
        <p:spPr>
          <a:xfrm>
            <a:off x="7534002" y="1464895"/>
            <a:ext cx="883920" cy="4501565"/>
          </a:xfrm>
          <a:prstGeom prst="rect">
            <a:avLst/>
          </a:prstGeom>
          <a:solidFill>
            <a:srgbClr val="55DDFF">
              <a:alpha val="43922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091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1F3456-4ACD-4BC8-A4F3-0534F9B88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Utvikling på antall aldersbestemte deltakere i SNN-Cup</a:t>
            </a:r>
          </a:p>
        </p:txBody>
      </p:sp>
      <p:graphicFrame>
        <p:nvGraphicFramePr>
          <p:cNvPr id="7" name="Plassholder for innhold 6">
            <a:extLst>
              <a:ext uri="{FF2B5EF4-FFF2-40B4-BE49-F238E27FC236}">
                <a16:creationId xmlns:a16="http://schemas.microsoft.com/office/drawing/2014/main" id="{30ED1EEE-A8D4-413A-993F-C4DB94F51F0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47665" y="3969561"/>
          <a:ext cx="7333862" cy="280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91F003A-B0D8-441B-9356-177658A8F626}"/>
              </a:ext>
            </a:extLst>
          </p:cNvPr>
          <p:cNvGraphicFramePr/>
          <p:nvPr/>
        </p:nvGraphicFramePr>
        <p:xfrm>
          <a:off x="1147665" y="1259633"/>
          <a:ext cx="7333862" cy="2709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93572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343E02-FADF-4DCC-A7D7-9950A087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533400"/>
            <a:ext cx="6858000" cy="884238"/>
          </a:xfrm>
        </p:spPr>
        <p:txBody>
          <a:bodyPr wrap="square" anchor="t">
            <a:normAutofit/>
          </a:bodyPr>
          <a:lstStyle/>
          <a:p>
            <a:r>
              <a:rPr lang="nb-NO" altLang="nb-NO" dirty="0"/>
              <a:t>Oppsummering sesongen 2021/2022</a:t>
            </a:r>
            <a:br>
              <a:rPr lang="nb-NO" altLang="nb-NO" dirty="0"/>
            </a:br>
            <a:r>
              <a:rPr lang="nb-NO" altLang="nb-NO" dirty="0"/>
              <a:t>Para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9F65BA2-CDD0-4C3C-87A1-ED938CA8F2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6422" y="1722474"/>
            <a:ext cx="8501744" cy="57847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nb-NO" sz="2000" dirty="0">
                <a:solidFill>
                  <a:srgbClr val="333333"/>
                </a:solidFill>
                <a:ea typeface="ＭＳ Ｐゴシック"/>
              </a:rPr>
              <a:t>Flere arrangører blir spurt om å legge til rette for deltakelse i PARA-klasser</a:t>
            </a:r>
          </a:p>
          <a:p>
            <a:pPr>
              <a:lnSpc>
                <a:spcPct val="90000"/>
              </a:lnSpc>
            </a:pPr>
            <a:r>
              <a:rPr lang="nb-NO" sz="2000" dirty="0">
                <a:solidFill>
                  <a:srgbClr val="333333"/>
                </a:solidFill>
                <a:ea typeface="ＭＳ Ｐゴシック"/>
              </a:rPr>
              <a:t>Det søker PARA-deltakere til arrangementene</a:t>
            </a:r>
          </a:p>
          <a:p>
            <a:pPr>
              <a:lnSpc>
                <a:spcPct val="90000"/>
              </a:lnSpc>
            </a:pPr>
            <a:r>
              <a:rPr lang="nb-NO" sz="2000" dirty="0">
                <a:solidFill>
                  <a:srgbClr val="333333"/>
                </a:solidFill>
                <a:ea typeface="ＭＳ Ｐゴシック"/>
              </a:rPr>
              <a:t>Men vi skulle ønske at flere utøvere fant veien til langrenn</a:t>
            </a:r>
          </a:p>
          <a:p>
            <a:pPr>
              <a:lnSpc>
                <a:spcPct val="90000"/>
              </a:lnSpc>
            </a:pPr>
            <a:r>
              <a:rPr lang="nb-NO" sz="2000" dirty="0">
                <a:solidFill>
                  <a:srgbClr val="333333"/>
                </a:solidFill>
                <a:ea typeface="ＭＳ Ｐゴシック"/>
              </a:rPr>
              <a:t>Nasjonalt opplever vi en stigende interesser fra sponsorer etc. til PARA-utøverne</a:t>
            </a:r>
          </a:p>
          <a:p>
            <a:pPr>
              <a:lnSpc>
                <a:spcPct val="90000"/>
              </a:lnSpc>
            </a:pPr>
            <a:r>
              <a:rPr lang="nb-NO" sz="2000" b="1" dirty="0">
                <a:ea typeface="ＭＳ Ｐゴシック"/>
                <a:hlinkClick r:id="rId3"/>
              </a:rPr>
              <a:t>https://www.skiforbundet.no/para/</a:t>
            </a:r>
            <a:r>
              <a:rPr lang="nb-NO" sz="2000" b="1" dirty="0">
                <a:ea typeface="ＭＳ Ｐゴシック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nb-NO" sz="2000" b="1" dirty="0">
                <a:solidFill>
                  <a:srgbClr val="333333"/>
                </a:solidFill>
                <a:ea typeface="ＭＳ Ｐゴシック"/>
              </a:rPr>
              <a:t>Vilde Nilsen, 21 år, </a:t>
            </a:r>
            <a:r>
              <a:rPr lang="nb-NO" sz="2000" dirty="0">
                <a:solidFill>
                  <a:srgbClr val="333333"/>
                </a:solidFill>
                <a:ea typeface="ＭＳ Ｐゴシック"/>
              </a:rPr>
              <a:t>Kvaløysletta Skilag er fortsatt den PARA-utøveren i Skikretsen med de beste resultatene </a:t>
            </a:r>
          </a:p>
        </p:txBody>
      </p:sp>
      <p:pic>
        <p:nvPicPr>
          <p:cNvPr id="6" name="Bilde 5" descr="Et bilde som inneholder person, mann, skjorte, holder&#10;&#10;Automatisk generert beskrivelse">
            <a:extLst>
              <a:ext uri="{FF2B5EF4-FFF2-40B4-BE49-F238E27FC236}">
                <a16:creationId xmlns:a16="http://schemas.microsoft.com/office/drawing/2014/main" id="{27DF73F1-1439-D346-A95E-4FDC25C90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7367" y="4566863"/>
            <a:ext cx="1839433" cy="1839433"/>
          </a:xfrm>
          <a:prstGeom prst="rect">
            <a:avLst/>
          </a:prstGeom>
          <a:noFill/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B9334359-7905-494F-B2F4-532AC93068CD}"/>
              </a:ext>
            </a:extLst>
          </p:cNvPr>
          <p:cNvSpPr txBox="1"/>
          <p:nvPr/>
        </p:nvSpPr>
        <p:spPr>
          <a:xfrm>
            <a:off x="838020" y="4614824"/>
            <a:ext cx="4096138" cy="211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b-NO" sz="1800" dirty="0">
                <a:solidFill>
                  <a:srgbClr val="333333"/>
                </a:solidFill>
              </a:rPr>
              <a:t>VM Lillehammer 2022: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sz="1800" dirty="0">
                <a:solidFill>
                  <a:srgbClr val="333333"/>
                </a:solidFill>
              </a:rPr>
              <a:t>	Gull: Sprint og mellomdistanse.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sz="1800" dirty="0">
                <a:solidFill>
                  <a:srgbClr val="333333"/>
                </a:solidFill>
              </a:rPr>
              <a:t>	Sølv: Langdistanse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sz="1800" dirty="0">
                <a:solidFill>
                  <a:srgbClr val="333333"/>
                </a:solidFill>
              </a:rPr>
              <a:t>	</a:t>
            </a:r>
            <a:r>
              <a:rPr lang="nb-NO" sz="1800" dirty="0" err="1">
                <a:solidFill>
                  <a:srgbClr val="333333"/>
                </a:solidFill>
              </a:rPr>
              <a:t>Bronsje</a:t>
            </a:r>
            <a:r>
              <a:rPr lang="nb-NO" sz="1800" dirty="0">
                <a:solidFill>
                  <a:srgbClr val="333333"/>
                </a:solidFill>
              </a:rPr>
              <a:t>: Stafett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sz="1800" dirty="0">
                <a:solidFill>
                  <a:srgbClr val="333333"/>
                </a:solidFill>
              </a:rPr>
              <a:t>Paralympics Beijing 2022: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sz="1800" dirty="0">
                <a:solidFill>
                  <a:srgbClr val="333333"/>
                </a:solidFill>
              </a:rPr>
              <a:t>	Sølv: Sprint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dirty="0">
                <a:solidFill>
                  <a:srgbClr val="333333"/>
                </a:solidFill>
                <a:ea typeface="ＭＳ Ｐゴシック"/>
              </a:rPr>
              <a:t>	</a:t>
            </a:r>
            <a:r>
              <a:rPr lang="nb-NO" dirty="0" err="1">
                <a:solidFill>
                  <a:srgbClr val="333333"/>
                </a:solidFill>
                <a:ea typeface="ＭＳ Ｐゴシック"/>
              </a:rPr>
              <a:t>Bronsje</a:t>
            </a:r>
            <a:r>
              <a:rPr lang="nb-NO" dirty="0">
                <a:solidFill>
                  <a:srgbClr val="333333"/>
                </a:solidFill>
                <a:ea typeface="ＭＳ Ｐゴシック"/>
              </a:rPr>
              <a:t>: Stafett</a:t>
            </a:r>
            <a:endParaRPr lang="nb-NO" sz="1800" dirty="0">
              <a:solidFill>
                <a:srgbClr val="333333"/>
              </a:solidFill>
              <a:ea typeface="ＭＳ Ｐゴシック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2834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655C967-BF92-45C2-99FE-6C4AEF0A3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0" y="533400"/>
            <a:ext cx="7228114" cy="884238"/>
          </a:xfrm>
        </p:spPr>
        <p:txBody>
          <a:bodyPr wrap="square" anchor="t">
            <a:normAutofit fontScale="90000"/>
          </a:bodyPr>
          <a:lstStyle/>
          <a:p>
            <a:r>
              <a:rPr lang="nb-NO" altLang="nb-NO" dirty="0"/>
              <a:t>Oppsummering fra konkurransesesongen 2021/2022</a:t>
            </a:r>
            <a:br>
              <a:rPr lang="nb-NO" altLang="nb-NO" dirty="0"/>
            </a:br>
            <a:endParaRPr lang="nb-NO" dirty="0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646C4C16-4915-4668-BD08-EAC6612A3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0314" y="1600200"/>
            <a:ext cx="6716486" cy="4525963"/>
          </a:xfrm>
        </p:spPr>
        <p:txBody>
          <a:bodyPr wrap="square" anchor="t"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b-NO" altLang="nb-NO" sz="2000" dirty="0">
                <a:solidFill>
                  <a:srgbClr val="333333"/>
                </a:solidFill>
                <a:ea typeface="ＭＳ Ｐゴシック"/>
              </a:rPr>
              <a:t>Endelig ble det en fullverdig konkurransesesong igjen</a:t>
            </a:r>
            <a:br>
              <a:rPr lang="nb-NO" altLang="nb-NO" sz="2000" dirty="0">
                <a:solidFill>
                  <a:srgbClr val="333333"/>
                </a:solidFill>
                <a:ea typeface="ＭＳ Ｐゴシック"/>
              </a:rPr>
            </a:br>
            <a:br>
              <a:rPr lang="nb-NO" altLang="nb-NO" sz="2000" dirty="0">
                <a:solidFill>
                  <a:srgbClr val="333333"/>
                </a:solidFill>
                <a:ea typeface="ＭＳ Ｐゴシック"/>
              </a:rPr>
            </a:br>
            <a:r>
              <a:rPr lang="nb-NO" altLang="nb-NO" sz="2000" dirty="0">
                <a:solidFill>
                  <a:srgbClr val="333333"/>
                </a:solidFill>
                <a:ea typeface="ＭＳ Ｐゴシック"/>
              </a:rPr>
              <a:t>Her en oversikt over de største arrangementene:</a:t>
            </a:r>
          </a:p>
          <a:p>
            <a:pPr>
              <a:lnSpc>
                <a:spcPct val="90000"/>
              </a:lnSpc>
            </a:pPr>
            <a:r>
              <a:rPr lang="nb-NO" altLang="nb-NO" sz="2000" dirty="0">
                <a:solidFill>
                  <a:srgbClr val="333333"/>
                </a:solidFill>
                <a:ea typeface="ＭＳ Ｐゴシック"/>
              </a:rPr>
              <a:t>NM senior Harstad og </a:t>
            </a:r>
            <a:r>
              <a:rPr lang="nb-NO" altLang="nb-NO" sz="2000" dirty="0" err="1">
                <a:solidFill>
                  <a:srgbClr val="333333"/>
                </a:solidFill>
                <a:ea typeface="ＭＳ Ｐゴシック"/>
              </a:rPr>
              <a:t>Lygna</a:t>
            </a:r>
            <a:endParaRPr lang="nb-NO" altLang="nb-NO" sz="2000" dirty="0">
              <a:solidFill>
                <a:srgbClr val="333333"/>
              </a:solidFill>
              <a:ea typeface="ＭＳ Ｐゴシック"/>
            </a:endParaRPr>
          </a:p>
          <a:p>
            <a:pPr>
              <a:lnSpc>
                <a:spcPct val="90000"/>
              </a:lnSpc>
            </a:pPr>
            <a:r>
              <a:rPr lang="nb-NO" altLang="nb-NO" sz="2000" dirty="0" err="1">
                <a:solidFill>
                  <a:srgbClr val="333333"/>
                </a:solidFill>
                <a:ea typeface="ＭＳ Ｐゴシック"/>
              </a:rPr>
              <a:t>Equinor</a:t>
            </a:r>
            <a:r>
              <a:rPr lang="nb-NO" altLang="nb-NO" sz="2000" dirty="0">
                <a:solidFill>
                  <a:srgbClr val="333333"/>
                </a:solidFill>
                <a:ea typeface="ＭＳ Ｐゴシック"/>
              </a:rPr>
              <a:t> senior på Beitostølen, Gålå, Vind og Steinkjer</a:t>
            </a:r>
          </a:p>
          <a:p>
            <a:pPr>
              <a:lnSpc>
                <a:spcPct val="90000"/>
              </a:lnSpc>
            </a:pPr>
            <a:r>
              <a:rPr lang="nb-NO" altLang="nb-NO" sz="2000" dirty="0">
                <a:solidFill>
                  <a:srgbClr val="333333"/>
                </a:solidFill>
                <a:ea typeface="ＭＳ Ｐゴシック"/>
              </a:rPr>
              <a:t>Hovedlandsrennet og </a:t>
            </a:r>
            <a:r>
              <a:rPr lang="nb-NO" altLang="nb-NO" sz="2000" dirty="0" err="1">
                <a:solidFill>
                  <a:srgbClr val="333333"/>
                </a:solidFill>
                <a:ea typeface="ＭＳ Ｐゴシック"/>
              </a:rPr>
              <a:t>Ungdomstafetten</a:t>
            </a:r>
            <a:r>
              <a:rPr lang="nb-NO" altLang="nb-NO" sz="2000" dirty="0">
                <a:solidFill>
                  <a:srgbClr val="333333"/>
                </a:solidFill>
                <a:ea typeface="ＭＳ Ｐゴシック"/>
              </a:rPr>
              <a:t> har blitt gjennomført.</a:t>
            </a:r>
          </a:p>
          <a:p>
            <a:pPr>
              <a:lnSpc>
                <a:spcPct val="90000"/>
              </a:lnSpc>
            </a:pPr>
            <a:r>
              <a:rPr lang="nb-NO" altLang="nb-NO" sz="2000" dirty="0" err="1">
                <a:solidFill>
                  <a:srgbClr val="333333"/>
                </a:solidFill>
                <a:ea typeface="ＭＳ Ｐゴシック"/>
              </a:rPr>
              <a:t>Equinor</a:t>
            </a:r>
            <a:r>
              <a:rPr lang="nb-NO" altLang="nb-NO" sz="2000" dirty="0">
                <a:solidFill>
                  <a:srgbClr val="333333"/>
                </a:solidFill>
                <a:ea typeface="ＭＳ Ｐゴシック"/>
              </a:rPr>
              <a:t> NC </a:t>
            </a:r>
            <a:r>
              <a:rPr lang="nb-NO" altLang="nb-NO" sz="2000" dirty="0" err="1">
                <a:solidFill>
                  <a:srgbClr val="333333"/>
                </a:solidFill>
                <a:ea typeface="ＭＳ Ｐゴシック"/>
              </a:rPr>
              <a:t>jr</a:t>
            </a:r>
            <a:r>
              <a:rPr lang="nb-NO" altLang="nb-NO" sz="2000" dirty="0">
                <a:solidFill>
                  <a:srgbClr val="333333"/>
                </a:solidFill>
                <a:ea typeface="ＭＳ Ｐゴシック"/>
              </a:rPr>
              <a:t> på Åsen, Steinkjer/Meråker og finale på </a:t>
            </a:r>
            <a:r>
              <a:rPr lang="nb-NO" altLang="nb-NO" sz="2000" dirty="0" err="1">
                <a:solidFill>
                  <a:srgbClr val="333333"/>
                </a:solidFill>
                <a:ea typeface="ＭＳ Ｐゴシック"/>
              </a:rPr>
              <a:t>Lygna</a:t>
            </a:r>
            <a:r>
              <a:rPr lang="nb-NO" altLang="nb-NO" sz="2000" dirty="0">
                <a:solidFill>
                  <a:srgbClr val="333333"/>
                </a:solidFill>
                <a:ea typeface="ＭＳ Ｐゴシック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nb-NO" altLang="nb-NO" sz="2000" dirty="0">
                <a:solidFill>
                  <a:srgbClr val="333333"/>
                </a:solidFill>
                <a:ea typeface="ＭＳ Ｐゴシック"/>
              </a:rPr>
              <a:t>NM junior Nes.</a:t>
            </a:r>
          </a:p>
          <a:p>
            <a:pPr>
              <a:lnSpc>
                <a:spcPct val="90000"/>
              </a:lnSpc>
            </a:pPr>
            <a:r>
              <a:rPr lang="nb-NO" altLang="nb-NO" sz="2000" dirty="0" err="1">
                <a:solidFill>
                  <a:srgbClr val="333333"/>
                </a:solidFill>
                <a:ea typeface="ＭＳ Ｐゴシック"/>
              </a:rPr>
              <a:t>Nord-Norsk</a:t>
            </a:r>
            <a:r>
              <a:rPr lang="nb-NO" altLang="nb-NO" sz="2000" dirty="0">
                <a:solidFill>
                  <a:srgbClr val="333333"/>
                </a:solidFill>
                <a:ea typeface="ＭＳ Ｐゴシック"/>
              </a:rPr>
              <a:t> Mesterskap gjennomført på Stokmarknes</a:t>
            </a:r>
          </a:p>
          <a:p>
            <a:pPr>
              <a:lnSpc>
                <a:spcPct val="90000"/>
              </a:lnSpc>
            </a:pPr>
            <a:r>
              <a:rPr lang="nb-NO" altLang="nb-NO" sz="2000" dirty="0">
                <a:solidFill>
                  <a:srgbClr val="333333"/>
                </a:solidFill>
                <a:ea typeface="ＭＳ Ｐゴシック"/>
              </a:rPr>
              <a:t>Kretsmesterskapene i Troms ble arrangert på Bardufoss og i Nordreisa.</a:t>
            </a:r>
          </a:p>
          <a:p>
            <a:pPr marL="0" indent="0">
              <a:lnSpc>
                <a:spcPct val="90000"/>
              </a:lnSpc>
              <a:buNone/>
            </a:pPr>
            <a:br>
              <a:rPr lang="nb-NO" sz="2000" b="1" dirty="0"/>
            </a:br>
            <a:endParaRPr lang="nb-NO" sz="2000" b="1" dirty="0"/>
          </a:p>
          <a:p>
            <a:pPr marL="0" indent="0">
              <a:lnSpc>
                <a:spcPct val="90000"/>
              </a:lnSpc>
              <a:buNone/>
            </a:pPr>
            <a:endParaRPr lang="nb-NO" sz="1900" b="1" dirty="0"/>
          </a:p>
        </p:txBody>
      </p:sp>
      <p:pic>
        <p:nvPicPr>
          <p:cNvPr id="4" name="Bilde 1">
            <a:extLst>
              <a:ext uri="{FF2B5EF4-FFF2-40B4-BE49-F238E27FC236}">
                <a16:creationId xmlns:a16="http://schemas.microsoft.com/office/drawing/2014/main" id="{56481C61-8522-461B-9D38-6BEBB203D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6204239"/>
            <a:ext cx="20955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6670671"/>
      </p:ext>
    </p:extLst>
  </p:cSld>
  <p:clrMapOvr>
    <a:masterClrMapping/>
  </p:clrMapOvr>
</p:sld>
</file>

<file path=ppt/theme/theme1.xml><?xml version="1.0" encoding="utf-8"?>
<a:theme xmlns:a="http://schemas.openxmlformats.org/drawingml/2006/main" name="nsf_powerpoint">
  <a:themeElements>
    <a:clrScheme name="Custom 3">
      <a:dk1>
        <a:srgbClr val="ACADAE"/>
      </a:dk1>
      <a:lt1>
        <a:sysClr val="window" lastClr="FFFFFF"/>
      </a:lt1>
      <a:dk2>
        <a:srgbClr val="00B6E3"/>
      </a:dk2>
      <a:lt2>
        <a:srgbClr val="FFFFFF"/>
      </a:lt2>
      <a:accent1>
        <a:srgbClr val="00B6E3"/>
      </a:accent1>
      <a:accent2>
        <a:srgbClr val="ACADAE"/>
      </a:accent2>
      <a:accent3>
        <a:srgbClr val="DE5C51"/>
      </a:accent3>
      <a:accent4>
        <a:srgbClr val="404965"/>
      </a:accent4>
      <a:accent5>
        <a:srgbClr val="AE946F"/>
      </a:accent5>
      <a:accent6>
        <a:srgbClr val="B4B6B9"/>
      </a:accent6>
      <a:hlink>
        <a:srgbClr val="00B6E3"/>
      </a:hlink>
      <a:folHlink>
        <a:srgbClr val="85878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811A3E7904A3647AC08CFE193688DBB" ma:contentTypeVersion="18" ma:contentTypeDescription="Opprett et nytt dokument." ma:contentTypeScope="" ma:versionID="d4c95e922961f8bc256d4f754b24af3a">
  <xsd:schema xmlns:xsd="http://www.w3.org/2001/XMLSchema" xmlns:xs="http://www.w3.org/2001/XMLSchema" xmlns:p="http://schemas.microsoft.com/office/2006/metadata/properties" xmlns:ns2="ea08695c-71a6-424d-b494-0382f1cd8949" xmlns:ns4="712f3002-266e-4d4e-9ea1-b15283d2fba1" xmlns:ns5="bb38c02c-8acf-464c-928e-b9e4ff3f224f" targetNamespace="http://schemas.microsoft.com/office/2006/metadata/properties" ma:root="true" ma:fieldsID="add367e47633221a1b83d882c9bf0461" ns2:_="" ns4:_="" ns5:_="">
    <xsd:import namespace="ea08695c-71a6-424d-b494-0382f1cd8949"/>
    <xsd:import namespace="712f3002-266e-4d4e-9ea1-b15283d2fba1"/>
    <xsd:import namespace="bb38c02c-8acf-464c-928e-b9e4ff3f224f"/>
    <xsd:element name="properties">
      <xsd:complexType>
        <xsd:sequence>
          <xsd:element name="documentManagement">
            <xsd:complexType>
              <xsd:all>
                <xsd:element ref="ns2:gb40dc7f2b9d47e88655990f6f9f4134" minOccurs="0"/>
                <xsd:element ref="ns2:TaxCatchAll" minOccurs="0"/>
                <xsd:element ref="ns2:d22229a14cba4c45b75955f9fd950afc" minOccurs="0"/>
                <xsd:element ref="ns2:p44d28c9d0b145379ee8c43e22284413" minOccurs="0"/>
                <xsd:element ref="ns4:SharedWithUsers" minOccurs="0"/>
                <xsd:element ref="ns4:SharedWithDetails" minOccurs="0"/>
                <xsd:element ref="ns2:d03e5549500345819f98d8dbc49daa6e" minOccurs="0"/>
                <xsd:element ref="ns5:MediaServiceMetadata" minOccurs="0"/>
                <xsd:element ref="ns5:MediaServiceFastMetadata" minOccurs="0"/>
                <xsd:element ref="ns5:MediaServiceAutoTags" minOccurs="0"/>
                <xsd:element ref="ns5:MediaServiceDateTaken" minOccurs="0"/>
                <xsd:element ref="ns5:MediaServiceOCR" minOccurs="0"/>
                <xsd:element ref="ns5:MediaServiceGenerationTime" minOccurs="0"/>
                <xsd:element ref="ns5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08695c-71a6-424d-b494-0382f1cd8949" elementFormDefault="qualified">
    <xsd:import namespace="http://schemas.microsoft.com/office/2006/documentManagement/types"/>
    <xsd:import namespace="http://schemas.microsoft.com/office/infopath/2007/PartnerControls"/>
    <xsd:element name="gb40dc7f2b9d47e88655990f6f9f4134" ma:index="9" nillable="true" ma:taxonomy="true" ma:internalName="gb40dc7f2b9d47e88655990f6f9f4134" ma:taxonomyFieldName="NSF_kategori" ma:displayName="NSF_kategori" ma:default="" ma:fieldId="{0b40dc7f-2b9d-47e8-8655-990f6f9f4134}" ma:taxonomyMulti="true" ma:sspId="e15a6db1-ea0c-4764-8265-6093ad78fa3b" ma:termSetId="7db4c022-b818-4a34-995b-7967bb781f5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description="" ma:hidden="true" ma:list="{30d7da7a-4337-4844-a259-4cde6cf259eb}" ma:internalName="TaxCatchAll" ma:showField="CatchAllData" ma:web="712f3002-266e-4d4e-9ea1-b15283d2fb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22229a14cba4c45b75955f9fd950afc" ma:index="12" nillable="true" ma:taxonomy="true" ma:internalName="d22229a14cba4c45b75955f9fd950afc" ma:taxonomyFieldName="Krets" ma:displayName="Krets" ma:default="" ma:fieldId="{d22229a1-4cba-4c45-b759-55f9fd950afc}" ma:sspId="e15a6db1-ea0c-4764-8265-6093ad78fa3b" ma:termSetId="95c76912-6bc2-4bc8-98a3-93f53b943dd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44d28c9d0b145379ee8c43e22284413" ma:index="14" nillable="true" ma:taxonomy="true" ma:internalName="p44d28c9d0b145379ee8c43e22284413" ma:taxonomyFieldName="Dokumenttype" ma:displayName="Dokumenttype" ma:fieldId="{944d28c9-d0b1-4537-9ee8-c43e22284413}" ma:sspId="e15a6db1-ea0c-4764-8265-6093ad78fa3b" ma:termSetId="1046c103-6001-4432-88af-8ce40aab6d0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03e5549500345819f98d8dbc49daa6e" ma:index="18" nillable="true" ma:taxonomy="true" ma:internalName="d03e5549500345819f98d8dbc49daa6e" ma:taxonomyFieldName="arGren" ma:displayName="Gren" ma:default="" ma:fieldId="{d03e5549-5003-4581-9f98-d8dbc49daa6e}" ma:taxonomyMulti="true" ma:sspId="e15a6db1-ea0c-4764-8265-6093ad78fa3b" ma:termSetId="df29e7b6-830d-4142-a885-97c0b83f6b82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2f3002-266e-4d4e-9ea1-b15283d2fba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Del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ingsdetaljer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38c02c-8acf-464c-928e-b9e4ff3f22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0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21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2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LongProperties xmlns="http://schemas.microsoft.com/office/2006/metadata/longProperties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44d28c9d0b145379ee8c43e22284413 xmlns="ea08695c-71a6-424d-b494-0382f1cd8949">
      <Terms xmlns="http://schemas.microsoft.com/office/infopath/2007/PartnerControls"/>
    </p44d28c9d0b145379ee8c43e22284413>
    <d22229a14cba4c45b75955f9fd950afc xmlns="ea08695c-71a6-424d-b494-0382f1cd8949">
      <Terms xmlns="http://schemas.microsoft.com/office/infopath/2007/PartnerControls">
        <TermInfo xmlns="http://schemas.microsoft.com/office/infopath/2007/PartnerControls">
          <TermName xmlns="http://schemas.microsoft.com/office/infopath/2007/PartnerControls">Troms Skikrets</TermName>
          <TermId xmlns="http://schemas.microsoft.com/office/infopath/2007/PartnerControls">fcdad1db-a258-47d5-be7e-4b7abbc174a7</TermId>
        </TermInfo>
      </Terms>
    </d22229a14cba4c45b75955f9fd950afc>
    <TaxCatchAll xmlns="ea08695c-71a6-424d-b494-0382f1cd8949">
      <Value>4</Value>
      <Value>46</Value>
    </TaxCatchAll>
    <gb40dc7f2b9d47e88655990f6f9f4134 xmlns="ea08695c-71a6-424d-b494-0382f1cd8949">
      <Terms xmlns="http://schemas.microsoft.com/office/infopath/2007/PartnerControls"/>
    </gb40dc7f2b9d47e88655990f6f9f4134>
    <d03e5549500345819f98d8dbc49daa6e xmlns="ea08695c-71a6-424d-b494-0382f1cd8949">
      <Terms xmlns="http://schemas.microsoft.com/office/infopath/2007/PartnerControls">
        <TermInfo xmlns="http://schemas.microsoft.com/office/infopath/2007/PartnerControls">
          <TermName xmlns="http://schemas.microsoft.com/office/infopath/2007/PartnerControls">Langrenn</TermName>
          <TermId xmlns="http://schemas.microsoft.com/office/infopath/2007/PartnerControls">7c6c92da-8793-4550-bbb9-8642f79ac364</TermId>
        </TermInfo>
      </Terms>
    </d03e5549500345819f98d8dbc49daa6e>
  </documentManagement>
</p:properties>
</file>

<file path=customXml/itemProps1.xml><?xml version="1.0" encoding="utf-8"?>
<ds:datastoreItem xmlns:ds="http://schemas.openxmlformats.org/officeDocument/2006/customXml" ds:itemID="{CEE5FE88-E9BE-489D-AF85-E9A45D05D2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0EE3326-CACB-4462-B013-1F466110C6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08695c-71a6-424d-b494-0382f1cd8949"/>
    <ds:schemaRef ds:uri="712f3002-266e-4d4e-9ea1-b15283d2fba1"/>
    <ds:schemaRef ds:uri="bb38c02c-8acf-464c-928e-b9e4ff3f22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B146691-5966-455D-B817-F0E512145934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79A3F852-40AE-493B-864E-10970A65A3C0}">
  <ds:schemaRefs>
    <ds:schemaRef ds:uri="712f3002-266e-4d4e-9ea1-b15283d2fba1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2006/documentManagement/types"/>
    <ds:schemaRef ds:uri="bb38c02c-8acf-464c-928e-b9e4ff3f224f"/>
    <ds:schemaRef ds:uri="http://www.w3.org/XML/1998/namespace"/>
    <ds:schemaRef ds:uri="ea08695c-71a6-424d-b494-0382f1cd8949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12169</TotalTime>
  <Words>2751</Words>
  <Application>Microsoft Macintosh PowerPoint</Application>
  <PresentationFormat>Skjermfremvisning (4:3)</PresentationFormat>
  <Paragraphs>386</Paragraphs>
  <Slides>34</Slides>
  <Notes>32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34</vt:i4>
      </vt:variant>
    </vt:vector>
  </HeadingPairs>
  <TitlesOfParts>
    <vt:vector size="40" baseType="lpstr">
      <vt:lpstr>Arial</vt:lpstr>
      <vt:lpstr>Calibri</vt:lpstr>
      <vt:lpstr>Georgia</vt:lpstr>
      <vt:lpstr>Symbol</vt:lpstr>
      <vt:lpstr>Wingdings</vt:lpstr>
      <vt:lpstr>nsf_powerpoint</vt:lpstr>
      <vt:lpstr>Velkommen til fagmøte langrenn 14.mai 2022</vt:lpstr>
      <vt:lpstr>PowerPoint-presentasjon</vt:lpstr>
      <vt:lpstr>Langrennskomiteen 2021-2023</vt:lpstr>
      <vt:lpstr>Oppsummering sesongen 2021/2022</vt:lpstr>
      <vt:lpstr>Oppsummering sesongen 2021/2022 13-16 år - samlinger</vt:lpstr>
      <vt:lpstr>Deltakelse SNN Cup de seneste årene:</vt:lpstr>
      <vt:lpstr>Utvikling på antall aldersbestemte deltakere i SNN-Cup</vt:lpstr>
      <vt:lpstr>Oppsummering sesongen 2021/2022 Para</vt:lpstr>
      <vt:lpstr>Oppsummering fra konkurransesesongen 2021/2022 </vt:lpstr>
      <vt:lpstr>Oppsummering sesongen 2021/2022: Junior</vt:lpstr>
      <vt:lpstr>Oppsummering sesongen 2021/2022 Plasseringer EQUINOR Norges Cup, sammenlagt</vt:lpstr>
      <vt:lpstr>Oppsummering sesongen 2021/2022 Plasseringer EQUINOR Norges Cup, sammenlagt</vt:lpstr>
      <vt:lpstr>Oppsummering sesongen 2021/2022 Plasseringer EQUINOR Norges Cup, sammenlagt</vt:lpstr>
      <vt:lpstr>Sesongopplegg 2022/2023 - Team ELON Nord-Norge</vt:lpstr>
      <vt:lpstr>Sesongopplegg sesongen 2022/2023 - Team SNN/Senior</vt:lpstr>
      <vt:lpstr>Sesongopplegg kommende sesong - Nord-Norge nivå 2: Team SNN</vt:lpstr>
      <vt:lpstr>Sesongopplegg kommende sesong - Nord-Norge nivå 3</vt:lpstr>
      <vt:lpstr>Sesongopplegg kommende sesong - Nord-Norge nivå siste års junior</vt:lpstr>
      <vt:lpstr>Sesongopplegg kommende sesong - Juniorer felles</vt:lpstr>
      <vt:lpstr>Reiseopplegg og kvoter/uttak 2022/2023</vt:lpstr>
      <vt:lpstr>Organisering NC junior </vt:lpstr>
      <vt:lpstr>Sesongopplegg kommende sesong - Aldersbestemt</vt:lpstr>
      <vt:lpstr>Samlingsplan 2021-2022</vt:lpstr>
      <vt:lpstr>Rulleskirenn i Troms i 2022</vt:lpstr>
      <vt:lpstr>Terminliste 2022/2023 </vt:lpstr>
      <vt:lpstr>TERMINLISTE I TROMS SKIKRETS:</vt:lpstr>
      <vt:lpstr>Terminliste sesongen 22/23</vt:lpstr>
      <vt:lpstr>Terminliste nasjonalt</vt:lpstr>
      <vt:lpstr>Bakgrunn – om prosjektet</vt:lpstr>
      <vt:lpstr>Status – hva er gjort</vt:lpstr>
      <vt:lpstr>Erfaringer med prosjektet</vt:lpstr>
      <vt:lpstr>Hva nå?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Fagmøte langrenn  -  .. 2020</dc:title>
  <dc:creator>Birgitte Gustavsen</dc:creator>
  <cp:lastModifiedBy>Hanne Kristine Kroken</cp:lastModifiedBy>
  <cp:revision>384</cp:revision>
  <dcterms:created xsi:type="dcterms:W3CDTF">2020-05-18T09:26:25Z</dcterms:created>
  <dcterms:modified xsi:type="dcterms:W3CDTF">2022-05-16T12:46:20Z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kumenttype">
    <vt:lpwstr/>
  </property>
  <property fmtid="{D5CDD505-2E9C-101B-9397-08002B2CF9AE}" pid="3" name="ContentTypeId">
    <vt:lpwstr>0x0101002811A3E7904A3647AC08CFE193688DBB</vt:lpwstr>
  </property>
  <property fmtid="{D5CDD505-2E9C-101B-9397-08002B2CF9AE}" pid="4" name="arGren">
    <vt:lpwstr>4;#Langrenn|7c6c92da-8793-4550-bbb9-8642f79ac364</vt:lpwstr>
  </property>
  <property fmtid="{D5CDD505-2E9C-101B-9397-08002B2CF9AE}" pid="5" name="Krets">
    <vt:lpwstr>46;#Troms Skikrets|fcdad1db-a258-47d5-be7e-4b7abbc174a7</vt:lpwstr>
  </property>
  <property fmtid="{D5CDD505-2E9C-101B-9397-08002B2CF9AE}" pid="6" name="NSF_kategori">
    <vt:lpwstr/>
  </property>
</Properties>
</file>