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comments/modernComment_106_38256B58.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0" r:id="rId7"/>
    <p:sldId id="269" r:id="rId8"/>
    <p:sldId id="271" r:id="rId9"/>
    <p:sldId id="275" r:id="rId10"/>
    <p:sldId id="262" r:id="rId11"/>
    <p:sldId id="261" r:id="rId12"/>
    <p:sldId id="272" r:id="rId13"/>
    <p:sldId id="273" r:id="rId14"/>
    <p:sldId id="263" r:id="rId15"/>
    <p:sldId id="264" r:id="rId16"/>
    <p:sldId id="276" r:id="rId17"/>
    <p:sldId id="266" r:id="rId18"/>
    <p:sldId id="268" r:id="rId19"/>
    <p:sldId id="278" r:id="rId20"/>
    <p:sldId id="277" r:id="rId21"/>
    <p:sldId id="274"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48552D-D14A-2013-8237-2A3355B6ABB1}" name="Fevang, Christopher" initials="CF" userId="S::christopher.fevang@skiforbundet.no::1e23404d-e040-453c-8232-287d0d5cca8c" providerId="AD"/>
  <p188:author id="{3ECFA7DF-87EF-3137-0DA7-71C0CB04039E}" name="Tommy Lindskog" initials="TL" userId="805f4dd6134112c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FADCDE"/>
    <a:srgbClr val="0061FF"/>
    <a:srgbClr val="101072"/>
    <a:srgbClr val="DC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7"/>
  </p:normalViewPr>
  <p:slideViewPr>
    <p:cSldViewPr snapToGrid="0">
      <p:cViewPr varScale="1">
        <p:scale>
          <a:sx n="111" d="100"/>
          <a:sy n="111" d="100"/>
        </p:scale>
        <p:origin x="5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vang, Christopher" userId="1e23404d-e040-453c-8232-287d0d5cca8c" providerId="ADAL" clId="{F4BEB715-AA68-4E44-BB4D-5656591B5F4E}"/>
    <pc:docChg chg="undo custSel modSld">
      <pc:chgData name="Fevang, Christopher" userId="1e23404d-e040-453c-8232-287d0d5cca8c" providerId="ADAL" clId="{F4BEB715-AA68-4E44-BB4D-5656591B5F4E}" dt="2024-10-31T17:58:04.112" v="583" actId="207"/>
      <pc:docMkLst>
        <pc:docMk/>
      </pc:docMkLst>
      <pc:sldChg chg="modSp mod">
        <pc:chgData name="Fevang, Christopher" userId="1e23404d-e040-453c-8232-287d0d5cca8c" providerId="ADAL" clId="{F4BEB715-AA68-4E44-BB4D-5656591B5F4E}" dt="2024-10-31T17:58:04.112" v="583" actId="207"/>
        <pc:sldMkLst>
          <pc:docMk/>
          <pc:sldMk cId="3689299055" sldId="263"/>
        </pc:sldMkLst>
        <pc:spChg chg="mod">
          <ac:chgData name="Fevang, Christopher" userId="1e23404d-e040-453c-8232-287d0d5cca8c" providerId="ADAL" clId="{F4BEB715-AA68-4E44-BB4D-5656591B5F4E}" dt="2024-10-31T17:58:04.112" v="583" actId="207"/>
          <ac:spMkLst>
            <pc:docMk/>
            <pc:sldMk cId="3689299055" sldId="263"/>
            <ac:spMk id="3" creationId="{C86DD8AF-1AC8-60E0-FC5D-5E84A916964A}"/>
          </ac:spMkLst>
        </pc:spChg>
      </pc:sldChg>
      <pc:sldChg chg="modSp mod">
        <pc:chgData name="Fevang, Christopher" userId="1e23404d-e040-453c-8232-287d0d5cca8c" providerId="ADAL" clId="{F4BEB715-AA68-4E44-BB4D-5656591B5F4E}" dt="2024-10-31T15:19:32.206" v="557" actId="20577"/>
        <pc:sldMkLst>
          <pc:docMk/>
          <pc:sldMk cId="787809383" sldId="268"/>
        </pc:sldMkLst>
        <pc:spChg chg="mod">
          <ac:chgData name="Fevang, Christopher" userId="1e23404d-e040-453c-8232-287d0d5cca8c" providerId="ADAL" clId="{F4BEB715-AA68-4E44-BB4D-5656591B5F4E}" dt="2024-10-31T15:19:32.206" v="557" actId="20577"/>
          <ac:spMkLst>
            <pc:docMk/>
            <pc:sldMk cId="787809383" sldId="268"/>
            <ac:spMk id="8" creationId="{1185651E-0EC2-2572-3776-53C98CD9C2EE}"/>
          </ac:spMkLst>
        </pc:spChg>
      </pc:sldChg>
      <pc:sldChg chg="modSp mod">
        <pc:chgData name="Fevang, Christopher" userId="1e23404d-e040-453c-8232-287d0d5cca8c" providerId="ADAL" clId="{F4BEB715-AA68-4E44-BB4D-5656591B5F4E}" dt="2024-10-31T15:10:16.218" v="252" actId="20577"/>
        <pc:sldMkLst>
          <pc:docMk/>
          <pc:sldMk cId="4208158674" sldId="271"/>
        </pc:sldMkLst>
        <pc:spChg chg="mod">
          <ac:chgData name="Fevang, Christopher" userId="1e23404d-e040-453c-8232-287d0d5cca8c" providerId="ADAL" clId="{F4BEB715-AA68-4E44-BB4D-5656591B5F4E}" dt="2024-10-31T15:10:16.218" v="252" actId="20577"/>
          <ac:spMkLst>
            <pc:docMk/>
            <pc:sldMk cId="4208158674" sldId="271"/>
            <ac:spMk id="3" creationId="{CDF1C9FF-519A-5C23-01DD-F70A3C1C6335}"/>
          </ac:spMkLst>
        </pc:spChg>
      </pc:sldChg>
      <pc:sldChg chg="modSp mod">
        <pc:chgData name="Fevang, Christopher" userId="1e23404d-e040-453c-8232-287d0d5cca8c" providerId="ADAL" clId="{F4BEB715-AA68-4E44-BB4D-5656591B5F4E}" dt="2024-10-31T15:11:50.535" v="254" actId="27636"/>
        <pc:sldMkLst>
          <pc:docMk/>
          <pc:sldMk cId="1168397692" sldId="277"/>
        </pc:sldMkLst>
        <pc:spChg chg="mod">
          <ac:chgData name="Fevang, Christopher" userId="1e23404d-e040-453c-8232-287d0d5cca8c" providerId="ADAL" clId="{F4BEB715-AA68-4E44-BB4D-5656591B5F4E}" dt="2024-10-31T15:11:50.535" v="254" actId="27636"/>
          <ac:spMkLst>
            <pc:docMk/>
            <pc:sldMk cId="1168397692" sldId="277"/>
            <ac:spMk id="4" creationId="{44A39E56-97EC-BA77-9476-8D5012909E9F}"/>
          </ac:spMkLst>
        </pc:spChg>
      </pc:sldChg>
    </pc:docChg>
  </pc:docChgLst>
  <pc:docChgLst>
    <pc:chgData name="Tommy Lindskog" userId="805f4dd6134112ce" providerId="LiveId" clId="{6F3E1672-9B47-46CB-B000-FA05DAF6A346}"/>
    <pc:docChg chg="custSel modSld sldOrd">
      <pc:chgData name="Tommy Lindskog" userId="805f4dd6134112ce" providerId="LiveId" clId="{6F3E1672-9B47-46CB-B000-FA05DAF6A346}" dt="2024-10-31T11:06:06.119" v="812" actId="1076"/>
      <pc:docMkLst>
        <pc:docMk/>
      </pc:docMkLst>
      <pc:sldChg chg="ord">
        <pc:chgData name="Tommy Lindskog" userId="805f4dd6134112ce" providerId="LiveId" clId="{6F3E1672-9B47-46CB-B000-FA05DAF6A346}" dt="2024-10-31T10:43:26.992" v="600"/>
        <pc:sldMkLst>
          <pc:docMk/>
          <pc:sldMk cId="941976408" sldId="262"/>
        </pc:sldMkLst>
      </pc:sldChg>
      <pc:sldChg chg="modSp mod ord">
        <pc:chgData name="Tommy Lindskog" userId="805f4dd6134112ce" providerId="LiveId" clId="{6F3E1672-9B47-46CB-B000-FA05DAF6A346}" dt="2024-10-31T11:06:06.119" v="812" actId="1076"/>
        <pc:sldMkLst>
          <pc:docMk/>
          <pc:sldMk cId="3279390262" sldId="270"/>
        </pc:sldMkLst>
      </pc:sldChg>
      <pc:sldChg chg="modSp mod">
        <pc:chgData name="Tommy Lindskog" userId="805f4dd6134112ce" providerId="LiveId" clId="{6F3E1672-9B47-46CB-B000-FA05DAF6A346}" dt="2024-10-31T10:47:27.758" v="606" actId="20577"/>
        <pc:sldMkLst>
          <pc:docMk/>
          <pc:sldMk cId="1020134039" sldId="276"/>
        </pc:sldMkLst>
        <pc:spChg chg="mod">
          <ac:chgData name="Tommy Lindskog" userId="805f4dd6134112ce" providerId="LiveId" clId="{6F3E1672-9B47-46CB-B000-FA05DAF6A346}" dt="2024-10-31T10:47:27.758" v="606" actId="20577"/>
          <ac:spMkLst>
            <pc:docMk/>
            <pc:sldMk cId="1020134039" sldId="276"/>
            <ac:spMk id="3" creationId="{90052213-C03C-D557-7B21-B035BB7280F0}"/>
          </ac:spMkLst>
        </pc:spChg>
      </pc:sldChg>
      <pc:sldChg chg="addSp delSp modSp mod modAnim">
        <pc:chgData name="Tommy Lindskog" userId="805f4dd6134112ce" providerId="LiveId" clId="{6F3E1672-9B47-46CB-B000-FA05DAF6A346}" dt="2024-10-31T10:50:04.936" v="631" actId="20577"/>
        <pc:sldMkLst>
          <pc:docMk/>
          <pc:sldMk cId="1168397692" sldId="277"/>
        </pc:sldMkLst>
        <pc:spChg chg="mod">
          <ac:chgData name="Tommy Lindskog" userId="805f4dd6134112ce" providerId="LiveId" clId="{6F3E1672-9B47-46CB-B000-FA05DAF6A346}" dt="2024-10-31T10:49:57.502" v="629" actId="1076"/>
          <ac:spMkLst>
            <pc:docMk/>
            <pc:sldMk cId="1168397692" sldId="277"/>
            <ac:spMk id="2" creationId="{882C2334-0FDF-13B9-7BC4-7694F6874A82}"/>
          </ac:spMkLst>
        </pc:spChg>
        <pc:spChg chg="add mod">
          <ac:chgData name="Tommy Lindskog" userId="805f4dd6134112ce" providerId="LiveId" clId="{6F3E1672-9B47-46CB-B000-FA05DAF6A346}" dt="2024-10-31T10:50:04.936" v="631" actId="20577"/>
          <ac:spMkLst>
            <pc:docMk/>
            <pc:sldMk cId="1168397692" sldId="277"/>
            <ac:spMk id="4" creationId="{44A39E56-97EC-BA77-9476-8D5012909E9F}"/>
          </ac:spMkLst>
        </pc:spChg>
      </pc:sldChg>
      <pc:sldChg chg="addSp delSp modSp mod ord delAnim modAnim">
        <pc:chgData name="Tommy Lindskog" userId="805f4dd6134112ce" providerId="LiveId" clId="{6F3E1672-9B47-46CB-B000-FA05DAF6A346}" dt="2024-10-31T11:04:55.886" v="702" actId="1076"/>
        <pc:sldMkLst>
          <pc:docMk/>
          <pc:sldMk cId="1263787857" sldId="278"/>
        </pc:sldMkLst>
        <pc:spChg chg="mod">
          <ac:chgData name="Tommy Lindskog" userId="805f4dd6134112ce" providerId="LiveId" clId="{6F3E1672-9B47-46CB-B000-FA05DAF6A346}" dt="2024-10-31T11:04:49.102" v="699" actId="1076"/>
          <ac:spMkLst>
            <pc:docMk/>
            <pc:sldMk cId="1263787857" sldId="278"/>
            <ac:spMk id="2" creationId="{F2C7ED11-3C8D-0224-F06C-79EE3101E039}"/>
          </ac:spMkLst>
        </pc:spChg>
        <pc:picChg chg="add mod">
          <ac:chgData name="Tommy Lindskog" userId="805f4dd6134112ce" providerId="LiveId" clId="{6F3E1672-9B47-46CB-B000-FA05DAF6A346}" dt="2024-10-31T11:04:55.886" v="702" actId="1076"/>
          <ac:picMkLst>
            <pc:docMk/>
            <pc:sldMk cId="1263787857" sldId="278"/>
            <ac:picMk id="6" creationId="{0F57385C-2230-C009-A24C-62FDD6FCB69D}"/>
          </ac:picMkLst>
        </pc:picChg>
      </pc:sldChg>
    </pc:docChg>
  </pc:docChgLst>
  <pc:docChgLst>
    <pc:chgData name="Fevang, Christopher" userId="1e23404d-e040-453c-8232-287d0d5cca8c" providerId="ADAL" clId="{E1377D31-1580-4A6B-8B7B-6BBDAC6FEF2F}"/>
    <pc:docChg chg="custSel delSld modSld">
      <pc:chgData name="Fevang, Christopher" userId="1e23404d-e040-453c-8232-287d0d5cca8c" providerId="ADAL" clId="{E1377D31-1580-4A6B-8B7B-6BBDAC6FEF2F}" dt="2025-01-27T12:52:44.931" v="1146" actId="20577"/>
      <pc:docMkLst>
        <pc:docMk/>
      </pc:docMkLst>
      <pc:sldChg chg="del">
        <pc:chgData name="Fevang, Christopher" userId="1e23404d-e040-453c-8232-287d0d5cca8c" providerId="ADAL" clId="{E1377D31-1580-4A6B-8B7B-6BBDAC6FEF2F}" dt="2025-01-27T12:45:41.774" v="124" actId="2696"/>
        <pc:sldMkLst>
          <pc:docMk/>
          <pc:sldMk cId="3279390262" sldId="270"/>
        </pc:sldMkLst>
      </pc:sldChg>
      <pc:sldChg chg="modSp mod">
        <pc:chgData name="Fevang, Christopher" userId="1e23404d-e040-453c-8232-287d0d5cca8c" providerId="ADAL" clId="{E1377D31-1580-4A6B-8B7B-6BBDAC6FEF2F}" dt="2025-01-27T12:43:52.236" v="123" actId="20577"/>
        <pc:sldMkLst>
          <pc:docMk/>
          <pc:sldMk cId="236323562" sldId="273"/>
        </pc:sldMkLst>
        <pc:spChg chg="mod">
          <ac:chgData name="Fevang, Christopher" userId="1e23404d-e040-453c-8232-287d0d5cca8c" providerId="ADAL" clId="{E1377D31-1580-4A6B-8B7B-6BBDAC6FEF2F}" dt="2025-01-27T12:43:52.236" v="123" actId="20577"/>
          <ac:spMkLst>
            <pc:docMk/>
            <pc:sldMk cId="236323562" sldId="273"/>
            <ac:spMk id="3" creationId="{2F75B9C6-50EB-AD88-6BB4-6296E23AADC4}"/>
          </ac:spMkLst>
        </pc:spChg>
      </pc:sldChg>
      <pc:sldChg chg="modSp mod">
        <pc:chgData name="Fevang, Christopher" userId="1e23404d-e040-453c-8232-287d0d5cca8c" providerId="ADAL" clId="{E1377D31-1580-4A6B-8B7B-6BBDAC6FEF2F}" dt="2025-01-27T12:52:44.931" v="1146" actId="20577"/>
        <pc:sldMkLst>
          <pc:docMk/>
          <pc:sldMk cId="2145529529" sldId="274"/>
        </pc:sldMkLst>
        <pc:spChg chg="mod">
          <ac:chgData name="Fevang, Christopher" userId="1e23404d-e040-453c-8232-287d0d5cca8c" providerId="ADAL" clId="{E1377D31-1580-4A6B-8B7B-6BBDAC6FEF2F}" dt="2025-01-27T12:52:44.931" v="1146" actId="20577"/>
          <ac:spMkLst>
            <pc:docMk/>
            <pc:sldMk cId="2145529529" sldId="274"/>
            <ac:spMk id="3" creationId="{5BEADB66-1562-9207-9862-456DB8C93BC7}"/>
          </ac:spMkLst>
        </pc:spChg>
      </pc:sldChg>
    </pc:docChg>
  </pc:docChgLst>
</pc:chgInfo>
</file>

<file path=ppt/comments/modernComment_106_38256B58.xml><?xml version="1.0" encoding="utf-8"?>
<p188:cmLst xmlns:a="http://schemas.openxmlformats.org/drawingml/2006/main" xmlns:r="http://schemas.openxmlformats.org/officeDocument/2006/relationships" xmlns:p188="http://schemas.microsoft.com/office/powerpoint/2018/8/main">
  <p188:cm id="{62F7C780-52EB-4E26-9955-3AB355912CF6}" authorId="{3048552D-D14A-2013-8237-2A3355B6ABB1}" created="2023-11-06T08:36:26.104">
    <ac:txMkLst xmlns:ac="http://schemas.microsoft.com/office/drawing/2013/main/command">
      <pc:docMk xmlns:pc="http://schemas.microsoft.com/office/powerpoint/2013/main/command"/>
      <pc:sldMk xmlns:pc="http://schemas.microsoft.com/office/powerpoint/2013/main/command" cId="941976408" sldId="262"/>
      <ac:spMk id="3" creationId="{E290F2FE-6790-BFAE-05FE-379EAF57884A}"/>
      <ac:txMk cp="450" len="61">
        <ac:context len="512" hash="4112382136"/>
      </ac:txMk>
    </ac:txMkLst>
    <p188:pos x="9667875" y="2794000"/>
    <p188:txBody>
      <a:bodyPr/>
      <a:lstStyle/>
      <a:p>
        <a:r>
          <a:rPr lang="nb-NO"/>
          <a:t>@lederlangrenn@heddalil.no tar det videre i egen klubb, og melder tilbake til skikretsen</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_Tittellysbilde hvit bakgrun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2242545"/>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96A78DC-2763-2577-EE29-EF87E074481F}"/>
              </a:ext>
            </a:extLst>
          </p:cNvPr>
          <p:cNvSpPr>
            <a:spLocks noGrp="1"/>
          </p:cNvSpPr>
          <p:nvPr>
            <p:ph type="subTitle" idx="1"/>
          </p:nvPr>
        </p:nvSpPr>
        <p:spPr>
          <a:xfrm>
            <a:off x="1524000" y="4722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8" name="Bilde 7" descr="Et bilde som inneholder Font, Grafikk, grafisk design, symbol&#10;&#10;Automatisk generert beskrivelse">
            <a:extLst>
              <a:ext uri="{FF2B5EF4-FFF2-40B4-BE49-F238E27FC236}">
                <a16:creationId xmlns:a16="http://schemas.microsoft.com/office/drawing/2014/main" id="{B3EC2B0B-205E-480E-40D0-FBDBEB9D14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7459" y="93687"/>
            <a:ext cx="6197082" cy="2136794"/>
          </a:xfrm>
          <a:prstGeom prst="rect">
            <a:avLst/>
          </a:prstGeom>
        </p:spPr>
      </p:pic>
    </p:spTree>
    <p:extLst>
      <p:ext uri="{BB962C8B-B14F-4D97-AF65-F5344CB8AC3E}">
        <p14:creationId xmlns:p14="http://schemas.microsoft.com/office/powerpoint/2010/main" val="200483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K_Tittellysbilde bild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0" y="3304726"/>
            <a:ext cx="9144000" cy="2387600"/>
          </a:xfrm>
        </p:spPr>
        <p:txBody>
          <a:bodyPr anchor="b"/>
          <a:lstStyle>
            <a:lvl1pPr algn="ctr">
              <a:defRPr sz="6000">
                <a:solidFill>
                  <a:srgbClr val="FFA7A7"/>
                </a:solidFill>
              </a:defRPr>
            </a:lvl1pPr>
          </a:lstStyle>
          <a:p>
            <a:r>
              <a:rPr lang="nb-NO"/>
              <a:t>Klikk for å redigere tittelstil</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94921" y="65978"/>
            <a:ext cx="6197077" cy="2136792"/>
          </a:xfrm>
          <a:prstGeom prst="rect">
            <a:avLst/>
          </a:prstGeom>
        </p:spPr>
      </p:pic>
    </p:spTree>
    <p:extLst>
      <p:ext uri="{BB962C8B-B14F-4D97-AF65-F5344CB8AC3E}">
        <p14:creationId xmlns:p14="http://schemas.microsoft.com/office/powerpoint/2010/main" val="377554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A_Tittel og innhold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585960"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4034" y="-313025"/>
            <a:ext cx="1905000" cy="1905000"/>
          </a:xfrm>
          <a:prstGeom prst="rect">
            <a:avLst/>
          </a:prstGeom>
        </p:spPr>
      </p:pic>
    </p:spTree>
    <p:extLst>
      <p:ext uri="{BB962C8B-B14F-4D97-AF65-F5344CB8AC3E}">
        <p14:creationId xmlns:p14="http://schemas.microsoft.com/office/powerpoint/2010/main" val="30491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B_Tittel og innhold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585960"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3970" y="-311329"/>
            <a:ext cx="1902452" cy="1901604"/>
          </a:xfrm>
          <a:prstGeom prst="rect">
            <a:avLst/>
          </a:prstGeom>
        </p:spPr>
      </p:pic>
    </p:spTree>
    <p:extLst>
      <p:ext uri="{BB962C8B-B14F-4D97-AF65-F5344CB8AC3E}">
        <p14:creationId xmlns:p14="http://schemas.microsoft.com/office/powerpoint/2010/main" val="8599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C_Tittel og innhold mørk blå">
    <p:bg>
      <p:bgPr>
        <a:solidFill>
          <a:srgbClr val="1010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585960"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3969" y="-311329"/>
            <a:ext cx="1902452" cy="1901604"/>
          </a:xfrm>
          <a:prstGeom prst="rect">
            <a:avLst/>
          </a:prstGeom>
        </p:spPr>
      </p:pic>
    </p:spTree>
    <p:extLst>
      <p:ext uri="{BB962C8B-B14F-4D97-AF65-F5344CB8AC3E}">
        <p14:creationId xmlns:p14="http://schemas.microsoft.com/office/powerpoint/2010/main" val="1446068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D_Tittel og innhold rød">
    <p:bg>
      <p:bgPr>
        <a:solidFill>
          <a:srgbClr val="DC202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585960"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3969" y="-311329"/>
            <a:ext cx="1902452" cy="1901604"/>
          </a:xfrm>
          <a:prstGeom prst="rect">
            <a:avLst/>
          </a:prstGeom>
        </p:spPr>
      </p:pic>
    </p:spTree>
    <p:extLst>
      <p:ext uri="{BB962C8B-B14F-4D97-AF65-F5344CB8AC3E}">
        <p14:creationId xmlns:p14="http://schemas.microsoft.com/office/powerpoint/2010/main" val="266646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A_Tittel og innhold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845351"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4034" y="-303696"/>
            <a:ext cx="1905000" cy="1905000"/>
          </a:xfrm>
          <a:prstGeom prst="rect">
            <a:avLst/>
          </a:prstGeom>
        </p:spPr>
      </p:pic>
    </p:spTree>
    <p:extLst>
      <p:ext uri="{BB962C8B-B14F-4D97-AF65-F5344CB8AC3E}">
        <p14:creationId xmlns:p14="http://schemas.microsoft.com/office/powerpoint/2010/main" val="111241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B_Tittel og innhold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845351"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5308" y="-301998"/>
            <a:ext cx="1902452" cy="1901604"/>
          </a:xfrm>
          <a:prstGeom prst="rect">
            <a:avLst/>
          </a:prstGeom>
        </p:spPr>
      </p:pic>
    </p:spTree>
    <p:extLst>
      <p:ext uri="{BB962C8B-B14F-4D97-AF65-F5344CB8AC3E}">
        <p14:creationId xmlns:p14="http://schemas.microsoft.com/office/powerpoint/2010/main" val="139418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C_Tittel og innhold mørk blå">
    <p:bg>
      <p:bgPr>
        <a:solidFill>
          <a:srgbClr val="1010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845351"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5308" y="-301998"/>
            <a:ext cx="1902452" cy="1901604"/>
          </a:xfrm>
          <a:prstGeom prst="rect">
            <a:avLst/>
          </a:prstGeom>
        </p:spPr>
      </p:pic>
    </p:spTree>
    <p:extLst>
      <p:ext uri="{BB962C8B-B14F-4D97-AF65-F5344CB8AC3E}">
        <p14:creationId xmlns:p14="http://schemas.microsoft.com/office/powerpoint/2010/main" val="399810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D_Tittel og innhold rød">
    <p:bg>
      <p:bgPr>
        <a:solidFill>
          <a:srgbClr val="DC202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845351"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5308" y="-301998"/>
            <a:ext cx="1902452" cy="1901604"/>
          </a:xfrm>
          <a:prstGeom prst="rect">
            <a:avLst/>
          </a:prstGeom>
        </p:spPr>
      </p:pic>
    </p:spTree>
    <p:extLst>
      <p:ext uri="{BB962C8B-B14F-4D97-AF65-F5344CB8AC3E}">
        <p14:creationId xmlns:p14="http://schemas.microsoft.com/office/powerpoint/2010/main" val="3498048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A_Tittel og innhold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7509433"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Et bilde som inneholder Font, Grafikk, grafisk design, symbol&#10;&#10;Automatisk generert beskrivelse">
            <a:extLst>
              <a:ext uri="{FF2B5EF4-FFF2-40B4-BE49-F238E27FC236}">
                <a16:creationId xmlns:a16="http://schemas.microsoft.com/office/drawing/2014/main" id="{913B6F4F-0F0F-54D8-2F3C-C601DB0E1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7633" y="365125"/>
            <a:ext cx="3844367" cy="1325562"/>
          </a:xfrm>
          <a:prstGeom prst="rect">
            <a:avLst/>
          </a:prstGeom>
        </p:spPr>
      </p:pic>
    </p:spTree>
    <p:extLst>
      <p:ext uri="{BB962C8B-B14F-4D97-AF65-F5344CB8AC3E}">
        <p14:creationId xmlns:p14="http://schemas.microsoft.com/office/powerpoint/2010/main" val="250283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B_Tittellysbilde blå bakgrunn">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2242545"/>
            <a:ext cx="9144000" cy="2387600"/>
          </a:xfrm>
        </p:spPr>
        <p:txBody>
          <a:bodyPr anchor="b"/>
          <a:lstStyle>
            <a:lvl1pPr algn="ctr">
              <a:defRPr sz="6000">
                <a:solidFill>
                  <a:srgbClr val="FADCDE"/>
                </a:solidFill>
              </a:defRPr>
            </a:lvl1pPr>
          </a:lstStyle>
          <a:p>
            <a:r>
              <a:rPr lang="nb-NO"/>
              <a:t>Klikk for å redigere tittelstil</a:t>
            </a:r>
          </a:p>
        </p:txBody>
      </p:sp>
      <p:sp>
        <p:nvSpPr>
          <p:cNvPr id="3" name="Undertittel 2">
            <a:extLst>
              <a:ext uri="{FF2B5EF4-FFF2-40B4-BE49-F238E27FC236}">
                <a16:creationId xmlns:a16="http://schemas.microsoft.com/office/drawing/2014/main" id="{C96A78DC-2763-2577-EE29-EF87E074481F}"/>
              </a:ext>
            </a:extLst>
          </p:cNvPr>
          <p:cNvSpPr>
            <a:spLocks noGrp="1"/>
          </p:cNvSpPr>
          <p:nvPr>
            <p:ph type="subTitle" idx="1"/>
          </p:nvPr>
        </p:nvSpPr>
        <p:spPr>
          <a:xfrm>
            <a:off x="1524000" y="4722220"/>
            <a:ext cx="9144000" cy="1655762"/>
          </a:xfrm>
        </p:spPr>
        <p:txBody>
          <a:bodyPr/>
          <a:lstStyle>
            <a:lvl1pPr marL="0" indent="0" algn="ctr">
              <a:buNone/>
              <a:defRPr sz="2400">
                <a:solidFill>
                  <a:srgbClr val="FADC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97459" y="93687"/>
            <a:ext cx="6197082" cy="2136793"/>
          </a:xfrm>
          <a:prstGeom prst="rect">
            <a:avLst/>
          </a:prstGeom>
        </p:spPr>
      </p:pic>
    </p:spTree>
    <p:extLst>
      <p:ext uri="{BB962C8B-B14F-4D97-AF65-F5344CB8AC3E}">
        <p14:creationId xmlns:p14="http://schemas.microsoft.com/office/powerpoint/2010/main" val="235463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B_Tittel og innhold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7509433" cy="1325563"/>
          </a:xfrm>
        </p:spPr>
        <p:txBody>
          <a:bodyPr/>
          <a:lstStyle>
            <a:lvl1pPr>
              <a:defRPr>
                <a:solidFill>
                  <a:srgbClr val="FADCDE"/>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rgbClr val="FADCDE"/>
                </a:solidFill>
              </a:defRPr>
            </a:lvl1pPr>
            <a:lvl2pPr>
              <a:defRPr>
                <a:solidFill>
                  <a:srgbClr val="FADCDE"/>
                </a:solidFill>
              </a:defRPr>
            </a:lvl2pPr>
            <a:lvl3pPr>
              <a:defRPr>
                <a:solidFill>
                  <a:srgbClr val="FADCDE"/>
                </a:solidFill>
              </a:defRPr>
            </a:lvl3pPr>
            <a:lvl4pPr>
              <a:defRPr>
                <a:solidFill>
                  <a:srgbClr val="FADCDE"/>
                </a:solidFill>
              </a:defRPr>
            </a:lvl4pPr>
            <a:lvl5pPr>
              <a:defRPr>
                <a:solidFill>
                  <a:srgbClr val="FADCDE"/>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913B6F4F-0F0F-54D8-2F3C-C601DB0E1C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47634" y="365125"/>
            <a:ext cx="3844365" cy="1325562"/>
          </a:xfrm>
          <a:prstGeom prst="rect">
            <a:avLst/>
          </a:prstGeom>
        </p:spPr>
      </p:pic>
    </p:spTree>
    <p:extLst>
      <p:ext uri="{BB962C8B-B14F-4D97-AF65-F5344CB8AC3E}">
        <p14:creationId xmlns:p14="http://schemas.microsoft.com/office/powerpoint/2010/main" val="2310797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C_Tittel og innhold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7509433"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913B6F4F-0F0F-54D8-2F3C-C601DB0E1C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47634" y="365125"/>
            <a:ext cx="3844365" cy="1325561"/>
          </a:xfrm>
          <a:prstGeom prst="rect">
            <a:avLst/>
          </a:prstGeom>
        </p:spPr>
      </p:pic>
    </p:spTree>
    <p:extLst>
      <p:ext uri="{BB962C8B-B14F-4D97-AF65-F5344CB8AC3E}">
        <p14:creationId xmlns:p14="http://schemas.microsoft.com/office/powerpoint/2010/main" val="289644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D_Tittel og innhold mørk blå">
    <p:bg>
      <p:bgPr>
        <a:solidFill>
          <a:srgbClr val="1010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7509433" cy="1325563"/>
          </a:xfrm>
        </p:spPr>
        <p:txBody>
          <a:bodyPr/>
          <a:lstStyle>
            <a:lvl1pPr>
              <a:defRPr>
                <a:solidFill>
                  <a:srgbClr val="FFA7A7"/>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rgbClr val="FFA7A7"/>
                </a:solidFill>
              </a:defRPr>
            </a:lvl1pPr>
            <a:lvl2pPr>
              <a:defRPr>
                <a:solidFill>
                  <a:srgbClr val="FFA7A7"/>
                </a:solidFill>
              </a:defRPr>
            </a:lvl2pPr>
            <a:lvl3pPr>
              <a:defRPr>
                <a:solidFill>
                  <a:srgbClr val="FFA7A7"/>
                </a:solidFill>
              </a:defRPr>
            </a:lvl3pPr>
            <a:lvl4pPr>
              <a:defRPr>
                <a:solidFill>
                  <a:srgbClr val="FFA7A7"/>
                </a:solidFill>
              </a:defRPr>
            </a:lvl4pPr>
            <a:lvl5pPr>
              <a:defRPr>
                <a:solidFill>
                  <a:srgbClr val="FFA7A7"/>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913B6F4F-0F0F-54D8-2F3C-C601DB0E1C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47635" y="365125"/>
            <a:ext cx="3844363" cy="1325561"/>
          </a:xfrm>
          <a:prstGeom prst="rect">
            <a:avLst/>
          </a:prstGeom>
        </p:spPr>
      </p:pic>
    </p:spTree>
    <p:extLst>
      <p:ext uri="{BB962C8B-B14F-4D97-AF65-F5344CB8AC3E}">
        <p14:creationId xmlns:p14="http://schemas.microsoft.com/office/powerpoint/2010/main" val="3342204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E_Tittel og innhold rød">
    <p:bg>
      <p:bgPr>
        <a:solidFill>
          <a:srgbClr val="DC202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7509433"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913B6F4F-0F0F-54D8-2F3C-C601DB0E1C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47635" y="365125"/>
            <a:ext cx="3844363" cy="1325560"/>
          </a:xfrm>
          <a:prstGeom prst="rect">
            <a:avLst/>
          </a:prstGeom>
        </p:spPr>
      </p:pic>
    </p:spTree>
    <p:extLst>
      <p:ext uri="{BB962C8B-B14F-4D97-AF65-F5344CB8AC3E}">
        <p14:creationId xmlns:p14="http://schemas.microsoft.com/office/powerpoint/2010/main" val="132172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A_Tittel og innhold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79080" y="3326897"/>
            <a:ext cx="4929388" cy="4929388"/>
          </a:xfrm>
          <a:prstGeom prst="rect">
            <a:avLst/>
          </a:prstGeom>
        </p:spPr>
      </p:pic>
    </p:spTree>
    <p:extLst>
      <p:ext uri="{BB962C8B-B14F-4D97-AF65-F5344CB8AC3E}">
        <p14:creationId xmlns:p14="http://schemas.microsoft.com/office/powerpoint/2010/main" val="660926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B_Tittel og innhold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82375" y="3331290"/>
            <a:ext cx="4922797" cy="4920601"/>
          </a:xfrm>
          <a:prstGeom prst="rect">
            <a:avLst/>
          </a:prstGeom>
        </p:spPr>
      </p:pic>
    </p:spTree>
    <p:extLst>
      <p:ext uri="{BB962C8B-B14F-4D97-AF65-F5344CB8AC3E}">
        <p14:creationId xmlns:p14="http://schemas.microsoft.com/office/powerpoint/2010/main" val="3882304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C_Tittel og innhold mørk blå">
    <p:bg>
      <p:bgPr>
        <a:solidFill>
          <a:srgbClr val="1010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82375" y="3331290"/>
            <a:ext cx="4922797" cy="4920601"/>
          </a:xfrm>
          <a:prstGeom prst="rect">
            <a:avLst/>
          </a:prstGeom>
        </p:spPr>
      </p:pic>
    </p:spTree>
    <p:extLst>
      <p:ext uri="{BB962C8B-B14F-4D97-AF65-F5344CB8AC3E}">
        <p14:creationId xmlns:p14="http://schemas.microsoft.com/office/powerpoint/2010/main" val="3979113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D_Tittel og innhold rød">
    <p:bg>
      <p:bgPr>
        <a:solidFill>
          <a:srgbClr val="DC202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82375" y="3331290"/>
            <a:ext cx="4922797" cy="4920601"/>
          </a:xfrm>
          <a:prstGeom prst="rect">
            <a:avLst/>
          </a:prstGeom>
        </p:spPr>
      </p:pic>
    </p:spTree>
    <p:extLst>
      <p:ext uri="{BB962C8B-B14F-4D97-AF65-F5344CB8AC3E}">
        <p14:creationId xmlns:p14="http://schemas.microsoft.com/office/powerpoint/2010/main" val="1456179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A_Tittel og innhold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31037" y="-238340"/>
            <a:ext cx="10800000" cy="10800000"/>
          </a:xfrm>
          <a:prstGeom prst="rect">
            <a:avLst/>
          </a:prstGeom>
        </p:spPr>
      </p:pic>
    </p:spTree>
    <p:extLst>
      <p:ext uri="{BB962C8B-B14F-4D97-AF65-F5344CB8AC3E}">
        <p14:creationId xmlns:p14="http://schemas.microsoft.com/office/powerpoint/2010/main" val="1812889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B_Tittel og innhold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88E7DBA4-29A4-9AA8-5988-D35429A1B4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31037" y="-235930"/>
            <a:ext cx="10800000" cy="10795180"/>
          </a:xfrm>
          <a:prstGeom prst="rect">
            <a:avLst/>
          </a:prstGeom>
        </p:spPr>
      </p:pic>
    </p:spTree>
    <p:extLst>
      <p:ext uri="{BB962C8B-B14F-4D97-AF65-F5344CB8AC3E}">
        <p14:creationId xmlns:p14="http://schemas.microsoft.com/office/powerpoint/2010/main" val="326275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C_Tittellysbilde blå bakgrunn_helvit logo">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2242545"/>
            <a:ext cx="9144000" cy="2387600"/>
          </a:xfrm>
        </p:spPr>
        <p:txBody>
          <a:bodyPr anchor="b"/>
          <a:lstStyle>
            <a:lvl1pPr algn="ctr">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C96A78DC-2763-2577-EE29-EF87E074481F}"/>
              </a:ext>
            </a:extLst>
          </p:cNvPr>
          <p:cNvSpPr>
            <a:spLocks noGrp="1"/>
          </p:cNvSpPr>
          <p:nvPr>
            <p:ph type="subTitle" idx="1"/>
          </p:nvPr>
        </p:nvSpPr>
        <p:spPr>
          <a:xfrm>
            <a:off x="1524000" y="472222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97459" y="93687"/>
            <a:ext cx="6197082" cy="2136793"/>
          </a:xfrm>
          <a:prstGeom prst="rect">
            <a:avLst/>
          </a:prstGeom>
        </p:spPr>
      </p:pic>
    </p:spTree>
    <p:extLst>
      <p:ext uri="{BB962C8B-B14F-4D97-AF65-F5344CB8AC3E}">
        <p14:creationId xmlns:p14="http://schemas.microsoft.com/office/powerpoint/2010/main" val="847117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C_Tittel og innhold mørk blå">
    <p:bg>
      <p:bgPr>
        <a:solidFill>
          <a:srgbClr val="1010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E13693E0-20E0-F0FD-D575-E441B4B53E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31037" y="-235930"/>
            <a:ext cx="10800000" cy="10795180"/>
          </a:xfrm>
          <a:prstGeom prst="rect">
            <a:avLst/>
          </a:prstGeom>
        </p:spPr>
      </p:pic>
    </p:spTree>
    <p:extLst>
      <p:ext uri="{BB962C8B-B14F-4D97-AF65-F5344CB8AC3E}">
        <p14:creationId xmlns:p14="http://schemas.microsoft.com/office/powerpoint/2010/main" val="774760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D_Tittel og innhold rød">
    <p:bg>
      <p:bgPr>
        <a:solidFill>
          <a:srgbClr val="DC202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B7B5522-1F7C-593C-BC2E-3D79E2EA06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31037" y="-235930"/>
            <a:ext cx="10799999" cy="10795180"/>
          </a:xfrm>
          <a:prstGeom prst="rect">
            <a:avLst/>
          </a:prstGeom>
        </p:spPr>
      </p:pic>
    </p:spTree>
    <p:extLst>
      <p:ext uri="{BB962C8B-B14F-4D97-AF65-F5344CB8AC3E}">
        <p14:creationId xmlns:p14="http://schemas.microsoft.com/office/powerpoint/2010/main" val="1267649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7A_To innholdsdeler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F62B6A-B2DE-23D5-5BA4-32B8032B4B81}"/>
              </a:ext>
            </a:extLst>
          </p:cNvPr>
          <p:cNvSpPr>
            <a:spLocks noGrp="1"/>
          </p:cNvSpPr>
          <p:nvPr>
            <p:ph type="title"/>
          </p:nvPr>
        </p:nvSpPr>
        <p:spPr>
          <a:xfrm>
            <a:off x="838200" y="365125"/>
            <a:ext cx="9488055"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6B18EC-130B-F5FF-AABC-7478C8420AB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049AEDA-CC63-51C2-8CF2-8C212E24275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B69506B9-E915-7F16-9D45-5BB97B5EF4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4034" y="-303696"/>
            <a:ext cx="1905000" cy="1905000"/>
          </a:xfrm>
          <a:prstGeom prst="rect">
            <a:avLst/>
          </a:prstGeom>
        </p:spPr>
      </p:pic>
    </p:spTree>
    <p:extLst>
      <p:ext uri="{BB962C8B-B14F-4D97-AF65-F5344CB8AC3E}">
        <p14:creationId xmlns:p14="http://schemas.microsoft.com/office/powerpoint/2010/main" val="1025735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7B_To innholdsdeler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F62B6A-B2DE-23D5-5BA4-32B8032B4B81}"/>
              </a:ext>
            </a:extLst>
          </p:cNvPr>
          <p:cNvSpPr>
            <a:spLocks noGrp="1"/>
          </p:cNvSpPr>
          <p:nvPr>
            <p:ph type="title"/>
          </p:nvPr>
        </p:nvSpPr>
        <p:spPr>
          <a:xfrm>
            <a:off x="838200" y="365125"/>
            <a:ext cx="9488055"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E6B18EC-130B-F5FF-AABC-7478C8420ABC}"/>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049AEDA-CC63-51C2-8CF2-8C212E24275D}"/>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B69506B9-E915-7F16-9D45-5BB97B5EF4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4034" y="-303270"/>
            <a:ext cx="1905000" cy="1904149"/>
          </a:xfrm>
          <a:prstGeom prst="rect">
            <a:avLst/>
          </a:prstGeom>
        </p:spPr>
      </p:pic>
    </p:spTree>
    <p:extLst>
      <p:ext uri="{BB962C8B-B14F-4D97-AF65-F5344CB8AC3E}">
        <p14:creationId xmlns:p14="http://schemas.microsoft.com/office/powerpoint/2010/main" val="3351265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7C_To innholdsdeler mørk blå">
    <p:bg>
      <p:bgPr>
        <a:solidFill>
          <a:srgbClr val="1010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F62B6A-B2DE-23D5-5BA4-32B8032B4B81}"/>
              </a:ext>
            </a:extLst>
          </p:cNvPr>
          <p:cNvSpPr>
            <a:spLocks noGrp="1"/>
          </p:cNvSpPr>
          <p:nvPr>
            <p:ph type="title"/>
          </p:nvPr>
        </p:nvSpPr>
        <p:spPr>
          <a:xfrm>
            <a:off x="838200" y="365125"/>
            <a:ext cx="9488055"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E6B18EC-130B-F5FF-AABC-7478C8420ABC}"/>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049AEDA-CC63-51C2-8CF2-8C212E24275D}"/>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B69506B9-E915-7F16-9D45-5BB97B5EF4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5308" y="-301998"/>
            <a:ext cx="1902452" cy="1901604"/>
          </a:xfrm>
          <a:prstGeom prst="rect">
            <a:avLst/>
          </a:prstGeom>
        </p:spPr>
      </p:pic>
    </p:spTree>
    <p:extLst>
      <p:ext uri="{BB962C8B-B14F-4D97-AF65-F5344CB8AC3E}">
        <p14:creationId xmlns:p14="http://schemas.microsoft.com/office/powerpoint/2010/main" val="1119430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7D_To innholdsdeler rød">
    <p:bg>
      <p:bgPr>
        <a:solidFill>
          <a:srgbClr val="DC202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F62B6A-B2DE-23D5-5BA4-32B8032B4B81}"/>
              </a:ext>
            </a:extLst>
          </p:cNvPr>
          <p:cNvSpPr>
            <a:spLocks noGrp="1"/>
          </p:cNvSpPr>
          <p:nvPr>
            <p:ph type="title"/>
          </p:nvPr>
        </p:nvSpPr>
        <p:spPr>
          <a:xfrm>
            <a:off x="838200" y="365125"/>
            <a:ext cx="9488055" cy="1325563"/>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E6B18EC-130B-F5FF-AABC-7478C8420ABC}"/>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049AEDA-CC63-51C2-8CF2-8C212E24275D}"/>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B69506B9-E915-7F16-9D45-5BB97B5EF4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5307" y="-301998"/>
            <a:ext cx="1902452" cy="1901604"/>
          </a:xfrm>
          <a:prstGeom prst="rect">
            <a:avLst/>
          </a:prstGeom>
        </p:spPr>
      </p:pic>
    </p:spTree>
    <p:extLst>
      <p:ext uri="{BB962C8B-B14F-4D97-AF65-F5344CB8AC3E}">
        <p14:creationId xmlns:p14="http://schemas.microsoft.com/office/powerpoint/2010/main" val="113768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D_Tittellysbilde mørk blå bakgrunn">
    <p:bg>
      <p:bgPr>
        <a:solidFill>
          <a:srgbClr val="1010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2242545"/>
            <a:ext cx="9144000" cy="2387600"/>
          </a:xfrm>
        </p:spPr>
        <p:txBody>
          <a:bodyPr anchor="b"/>
          <a:lstStyle>
            <a:lvl1pPr algn="ctr">
              <a:defRPr sz="6000">
                <a:solidFill>
                  <a:srgbClr val="FFA7A7"/>
                </a:solidFill>
              </a:defRPr>
            </a:lvl1pPr>
          </a:lstStyle>
          <a:p>
            <a:r>
              <a:rPr lang="nb-NO"/>
              <a:t>Klikk for å redigere tittelstil</a:t>
            </a:r>
          </a:p>
        </p:txBody>
      </p:sp>
      <p:sp>
        <p:nvSpPr>
          <p:cNvPr id="3" name="Undertittel 2">
            <a:extLst>
              <a:ext uri="{FF2B5EF4-FFF2-40B4-BE49-F238E27FC236}">
                <a16:creationId xmlns:a16="http://schemas.microsoft.com/office/drawing/2014/main" id="{C96A78DC-2763-2577-EE29-EF87E074481F}"/>
              </a:ext>
            </a:extLst>
          </p:cNvPr>
          <p:cNvSpPr>
            <a:spLocks noGrp="1"/>
          </p:cNvSpPr>
          <p:nvPr>
            <p:ph type="subTitle" idx="1"/>
          </p:nvPr>
        </p:nvSpPr>
        <p:spPr>
          <a:xfrm>
            <a:off x="1524000" y="4722220"/>
            <a:ext cx="9144000" cy="1655762"/>
          </a:xfrm>
        </p:spPr>
        <p:txBody>
          <a:bodyPr/>
          <a:lstStyle>
            <a:lvl1pPr marL="0" indent="0" algn="ctr">
              <a:buNone/>
              <a:defRPr sz="2400">
                <a:solidFill>
                  <a:srgbClr val="FFA7A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97459" y="93687"/>
            <a:ext cx="6197082" cy="2136793"/>
          </a:xfrm>
          <a:prstGeom prst="rect">
            <a:avLst/>
          </a:prstGeom>
        </p:spPr>
      </p:pic>
    </p:spTree>
    <p:extLst>
      <p:ext uri="{BB962C8B-B14F-4D97-AF65-F5344CB8AC3E}">
        <p14:creationId xmlns:p14="http://schemas.microsoft.com/office/powerpoint/2010/main" val="40463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E_Tittellysbilde rød bakgrunn">
    <p:bg>
      <p:bgPr>
        <a:solidFill>
          <a:srgbClr val="DC202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2242545"/>
            <a:ext cx="9144000" cy="2387600"/>
          </a:xfrm>
        </p:spPr>
        <p:txBody>
          <a:bodyPr anchor="b"/>
          <a:lstStyle>
            <a:lvl1pPr algn="ctr">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C96A78DC-2763-2577-EE29-EF87E074481F}"/>
              </a:ext>
            </a:extLst>
          </p:cNvPr>
          <p:cNvSpPr>
            <a:spLocks noGrp="1"/>
          </p:cNvSpPr>
          <p:nvPr>
            <p:ph type="subTitle" idx="1"/>
          </p:nvPr>
        </p:nvSpPr>
        <p:spPr>
          <a:xfrm>
            <a:off x="1524000" y="472222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97459" y="93687"/>
            <a:ext cx="6197082" cy="2136793"/>
          </a:xfrm>
          <a:prstGeom prst="rect">
            <a:avLst/>
          </a:prstGeom>
        </p:spPr>
      </p:pic>
    </p:spTree>
    <p:extLst>
      <p:ext uri="{BB962C8B-B14F-4D97-AF65-F5344CB8AC3E}">
        <p14:creationId xmlns:p14="http://schemas.microsoft.com/office/powerpoint/2010/main" val="318008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F_Tittellysbilde bild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2242545"/>
            <a:ext cx="9144000" cy="2387600"/>
          </a:xfrm>
        </p:spPr>
        <p:txBody>
          <a:bodyPr anchor="b"/>
          <a:lstStyle>
            <a:lvl1pPr algn="ctr">
              <a:defRPr sz="6000">
                <a:solidFill>
                  <a:srgbClr val="0061FF"/>
                </a:solidFill>
              </a:defRPr>
            </a:lvl1pPr>
          </a:lstStyle>
          <a:p>
            <a:r>
              <a:rPr lang="nb-NO"/>
              <a:t>Klikk for å redigere tittelstil</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97460" y="93687"/>
            <a:ext cx="6197080" cy="2136793"/>
          </a:xfrm>
          <a:prstGeom prst="rect">
            <a:avLst/>
          </a:prstGeom>
        </p:spPr>
      </p:pic>
    </p:spTree>
    <p:extLst>
      <p:ext uri="{BB962C8B-B14F-4D97-AF65-F5344CB8AC3E}">
        <p14:creationId xmlns:p14="http://schemas.microsoft.com/office/powerpoint/2010/main" val="355913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G_Tittellysbilde bild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3581818"/>
            <a:ext cx="9144000" cy="2387600"/>
          </a:xfrm>
        </p:spPr>
        <p:txBody>
          <a:bodyPr anchor="b"/>
          <a:lstStyle>
            <a:lvl1pPr algn="ctr">
              <a:defRPr sz="6000">
                <a:solidFill>
                  <a:srgbClr val="FFA7A7"/>
                </a:solidFill>
              </a:defRPr>
            </a:lvl1pPr>
          </a:lstStyle>
          <a:p>
            <a:r>
              <a:rPr lang="nb-NO"/>
              <a:t>Klikk for å redigere tittelstil</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97460" y="1292207"/>
            <a:ext cx="6197080" cy="2136792"/>
          </a:xfrm>
          <a:prstGeom prst="rect">
            <a:avLst/>
          </a:prstGeom>
        </p:spPr>
      </p:pic>
    </p:spTree>
    <p:extLst>
      <p:ext uri="{BB962C8B-B14F-4D97-AF65-F5344CB8AC3E}">
        <p14:creationId xmlns:p14="http://schemas.microsoft.com/office/powerpoint/2010/main" val="99671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I_Tittellysbilde bild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3812726"/>
            <a:ext cx="9144000" cy="2387600"/>
          </a:xfrm>
        </p:spPr>
        <p:txBody>
          <a:bodyPr anchor="b"/>
          <a:lstStyle>
            <a:lvl1pPr algn="ctr">
              <a:defRPr sz="6000">
                <a:solidFill>
                  <a:schemeClr val="bg1"/>
                </a:solidFill>
              </a:defRPr>
            </a:lvl1pPr>
          </a:lstStyle>
          <a:p>
            <a:r>
              <a:rPr lang="nb-NO"/>
              <a:t>Klikk for å redigere tittelstil</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97460" y="65978"/>
            <a:ext cx="6197080" cy="2136792"/>
          </a:xfrm>
          <a:prstGeom prst="rect">
            <a:avLst/>
          </a:prstGeom>
        </p:spPr>
      </p:pic>
    </p:spTree>
    <p:extLst>
      <p:ext uri="{BB962C8B-B14F-4D97-AF65-F5344CB8AC3E}">
        <p14:creationId xmlns:p14="http://schemas.microsoft.com/office/powerpoint/2010/main" val="90915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J_Tittellysbilde bild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3048000" y="4376144"/>
            <a:ext cx="9144000" cy="2387600"/>
          </a:xfrm>
        </p:spPr>
        <p:txBody>
          <a:bodyPr anchor="b"/>
          <a:lstStyle>
            <a:lvl1pPr algn="ctr">
              <a:defRPr sz="6000">
                <a:solidFill>
                  <a:srgbClr val="0061FF"/>
                </a:solidFill>
              </a:defRPr>
            </a:lvl1pPr>
          </a:lstStyle>
          <a:p>
            <a:r>
              <a:rPr lang="nb-NO"/>
              <a:t>Klikk for å redigere tittelstil</a:t>
            </a:r>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28146" y="564741"/>
            <a:ext cx="6197080" cy="2136792"/>
          </a:xfrm>
          <a:prstGeom prst="rect">
            <a:avLst/>
          </a:prstGeom>
        </p:spPr>
      </p:pic>
    </p:spTree>
    <p:extLst>
      <p:ext uri="{BB962C8B-B14F-4D97-AF65-F5344CB8AC3E}">
        <p14:creationId xmlns:p14="http://schemas.microsoft.com/office/powerpoint/2010/main" val="17699570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0277EB6-338D-2CAB-92A5-371B12E9F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77D4D4A-3173-B9D1-3C0C-37CEF21B1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264720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1" r:id="rId4"/>
    <p:sldLayoutId id="2147483662" r:id="rId5"/>
    <p:sldLayoutId id="2147483687" r:id="rId6"/>
    <p:sldLayoutId id="2147483688" r:id="rId7"/>
    <p:sldLayoutId id="2147483690" r:id="rId8"/>
    <p:sldLayoutId id="2147483691" r:id="rId9"/>
    <p:sldLayoutId id="2147483692" r:id="rId10"/>
    <p:sldLayoutId id="2147483666" r:id="rId11"/>
    <p:sldLayoutId id="2147483667" r:id="rId12"/>
    <p:sldLayoutId id="2147483668" r:id="rId13"/>
    <p:sldLayoutId id="2147483669" r:id="rId14"/>
    <p:sldLayoutId id="2147483650" r:id="rId15"/>
    <p:sldLayoutId id="2147483670" r:id="rId16"/>
    <p:sldLayoutId id="2147483671" r:id="rId17"/>
    <p:sldLayoutId id="2147483672" r:id="rId18"/>
    <p:sldLayoutId id="2147483665" r:id="rId19"/>
    <p:sldLayoutId id="2147483673" r:id="rId20"/>
    <p:sldLayoutId id="2147483674" r:id="rId21"/>
    <p:sldLayoutId id="2147483675" r:id="rId22"/>
    <p:sldLayoutId id="2147483676" r:id="rId23"/>
    <p:sldLayoutId id="2147483664" r:id="rId24"/>
    <p:sldLayoutId id="2147483677" r:id="rId25"/>
    <p:sldLayoutId id="2147483678" r:id="rId26"/>
    <p:sldLayoutId id="2147483679" r:id="rId27"/>
    <p:sldLayoutId id="2147483680" r:id="rId28"/>
    <p:sldLayoutId id="2147483681" r:id="rId29"/>
    <p:sldLayoutId id="2147483682" r:id="rId30"/>
    <p:sldLayoutId id="2147483683" r:id="rId31"/>
    <p:sldLayoutId id="2147483652" r:id="rId32"/>
    <p:sldLayoutId id="2147483684" r:id="rId33"/>
    <p:sldLayoutId id="2147483685" r:id="rId34"/>
    <p:sldLayoutId id="2147483686" r:id="rId35"/>
  </p:sldLayoutIdLst>
  <p:txStyles>
    <p:titleStyle>
      <a:lvl1pPr algn="l" defTabSz="914400" rtl="0" eaLnBrk="1" latinLnBrk="0" hangingPunct="1">
        <a:lnSpc>
          <a:spcPct val="90000"/>
        </a:lnSpc>
        <a:spcBef>
          <a:spcPct val="0"/>
        </a:spcBef>
        <a:buNone/>
        <a:defRPr sz="4400" kern="1200">
          <a:solidFill>
            <a:srgbClr val="1010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0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0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0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0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0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hyperlink" Target="https://www.skiforbundet.no/langrenn/skirenn/terminlisten-og-hovedpunkter/"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www.skiforbundet.no/langrenn/nyhetsarkiv/2024/10/turrennmote/" TargetMode="External"/><Relationship Id="rId2" Type="http://schemas.openxmlformats.org/officeDocument/2006/relationships/hyperlink" Target="https://www.skiforbundet.no/telemark-vestfold/" TargetMode="External"/><Relationship Id="rId1" Type="http://schemas.openxmlformats.org/officeDocument/2006/relationships/slideLayout" Target="../slideLayouts/slideLayout17.xml"/><Relationship Id="rId4" Type="http://schemas.openxmlformats.org/officeDocument/2006/relationships/hyperlink" Target="https://www.skiforbundet.no/langrenn/nyhetsarkiv/?npid=193602&amp;page=Klart+for+nytt+l%C3%B8ypeseminar"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kjersti.ronjom@telemarkfylke.no" TargetMode="Externa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6_38256B58.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07575B-2A94-56EA-2E07-F9FE811D5253}"/>
              </a:ext>
            </a:extLst>
          </p:cNvPr>
          <p:cNvSpPr>
            <a:spLocks noGrp="1"/>
          </p:cNvSpPr>
          <p:nvPr>
            <p:ph type="ctrTitle"/>
          </p:nvPr>
        </p:nvSpPr>
        <p:spPr/>
        <p:txBody>
          <a:bodyPr>
            <a:normAutofit fontScale="90000"/>
          </a:bodyPr>
          <a:lstStyle/>
          <a:p>
            <a:r>
              <a:rPr lang="nb-NO" dirty="0"/>
              <a:t>Velkommen til høstmøte</a:t>
            </a:r>
            <a:br>
              <a:rPr lang="nb-NO" dirty="0"/>
            </a:br>
            <a:r>
              <a:rPr lang="nb-NO" dirty="0"/>
              <a:t>VTSK Langrenn</a:t>
            </a:r>
            <a:br>
              <a:rPr lang="nb-NO" dirty="0"/>
            </a:br>
            <a:r>
              <a:rPr lang="nb-NO" dirty="0"/>
              <a:t>2024/2025</a:t>
            </a:r>
          </a:p>
        </p:txBody>
      </p:sp>
    </p:spTree>
    <p:extLst>
      <p:ext uri="{BB962C8B-B14F-4D97-AF65-F5344CB8AC3E}">
        <p14:creationId xmlns:p14="http://schemas.microsoft.com/office/powerpoint/2010/main" val="287351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10EF66-0C7D-C7F4-0D61-178E165B92FE}"/>
              </a:ext>
            </a:extLst>
          </p:cNvPr>
          <p:cNvSpPr>
            <a:spLocks noGrp="1"/>
          </p:cNvSpPr>
          <p:nvPr>
            <p:ph type="title"/>
          </p:nvPr>
        </p:nvSpPr>
        <p:spPr/>
        <p:txBody>
          <a:bodyPr/>
          <a:lstStyle/>
          <a:p>
            <a:r>
              <a:rPr lang="nb-NO" dirty="0"/>
              <a:t>Kretsrenn/kretsmesterskap</a:t>
            </a:r>
          </a:p>
        </p:txBody>
      </p:sp>
      <p:sp>
        <p:nvSpPr>
          <p:cNvPr id="3" name="Plassholder for innhold 2">
            <a:extLst>
              <a:ext uri="{FF2B5EF4-FFF2-40B4-BE49-F238E27FC236}">
                <a16:creationId xmlns:a16="http://schemas.microsoft.com/office/drawing/2014/main" id="{2F75B9C6-50EB-AD88-6BB4-6296E23AADC4}"/>
              </a:ext>
            </a:extLst>
          </p:cNvPr>
          <p:cNvSpPr>
            <a:spLocks noGrp="1"/>
          </p:cNvSpPr>
          <p:nvPr>
            <p:ph idx="1"/>
          </p:nvPr>
        </p:nvSpPr>
        <p:spPr>
          <a:xfrm>
            <a:off x="838200" y="1589518"/>
            <a:ext cx="10515600" cy="4990743"/>
          </a:xfrm>
        </p:spPr>
        <p:txBody>
          <a:bodyPr>
            <a:normAutofit/>
          </a:bodyPr>
          <a:lstStyle/>
          <a:p>
            <a:r>
              <a:rPr lang="nb-NO" sz="2400" b="0" i="0" u="none" strike="noStrike" baseline="0" dirty="0">
                <a:solidFill>
                  <a:schemeClr val="bg1">
                    <a:lumMod val="95000"/>
                  </a:schemeClr>
                </a:solidFill>
                <a:latin typeface="+mj-lt"/>
              </a:rPr>
              <a:t>Deltakeravgift er en avgift til skikretsen og kreves inn av rennarrangøren. Den inngår som en del av startkontingenten. Arrangøren mottar faktura fra skikretsen uken etter gjennomført renn. </a:t>
            </a:r>
            <a:endParaRPr lang="nb-NO" sz="1800" b="0" i="0" u="none" strike="noStrike" baseline="0" dirty="0">
              <a:solidFill>
                <a:srgbClr val="000000"/>
              </a:solidFill>
              <a:latin typeface="Segoe UI" panose="020B0502040204020203" pitchFamily="34" charset="0"/>
            </a:endParaRPr>
          </a:p>
          <a:p>
            <a:r>
              <a:rPr lang="nb-NO" sz="2400" b="0" i="0" u="none" strike="noStrike" baseline="0" dirty="0">
                <a:solidFill>
                  <a:schemeClr val="bg1">
                    <a:lumMod val="95000"/>
                  </a:schemeClr>
                </a:solidFill>
                <a:latin typeface="+mj-lt"/>
              </a:rPr>
              <a:t>Det oppfordres til at dere som arrangerer kretsrenn tenker på følgende: </a:t>
            </a:r>
          </a:p>
          <a:p>
            <a:pPr lvl="1"/>
            <a:r>
              <a:rPr lang="nb-NO" sz="1400" b="0" i="0" u="none" strike="noStrike" baseline="0" dirty="0">
                <a:solidFill>
                  <a:schemeClr val="bg1">
                    <a:lumMod val="95000"/>
                  </a:schemeClr>
                </a:solidFill>
                <a:latin typeface="+mj-lt"/>
              </a:rPr>
              <a:t>- Kontakt skiklubbutvikler Einar Aabrekk for å utarbeide et skileikområde eller lignende for å tilby et bredt aktivitetstilbud samt beholde besøkende i anlegget. </a:t>
            </a:r>
          </a:p>
          <a:p>
            <a:pPr lvl="1"/>
            <a:r>
              <a:rPr lang="nb-NO" sz="1400" b="0" i="0" u="none" strike="noStrike" baseline="0" dirty="0">
                <a:solidFill>
                  <a:schemeClr val="bg1">
                    <a:lumMod val="95000"/>
                  </a:schemeClr>
                </a:solidFill>
                <a:latin typeface="+mj-lt"/>
              </a:rPr>
              <a:t>Lag aktivitetsområde(eks. Sprint Runar IL 2024)</a:t>
            </a:r>
          </a:p>
          <a:p>
            <a:pPr lvl="1"/>
            <a:r>
              <a:rPr lang="nb-NO" sz="1400" dirty="0">
                <a:solidFill>
                  <a:schemeClr val="bg1">
                    <a:lumMod val="95000"/>
                  </a:schemeClr>
                </a:solidFill>
                <a:latin typeface="+mj-lt"/>
              </a:rPr>
              <a:t>Renntilbud også for alderen 0-7 år i forkant av selve kretsrennet. Lavterskel barneskirenn.</a:t>
            </a:r>
            <a:endParaRPr lang="nb-NO" sz="1400" b="0" i="0" u="none" strike="noStrike" baseline="0" dirty="0">
              <a:solidFill>
                <a:schemeClr val="bg1">
                  <a:lumMod val="95000"/>
                </a:schemeClr>
              </a:solidFill>
              <a:latin typeface="+mj-lt"/>
            </a:endParaRPr>
          </a:p>
          <a:p>
            <a:r>
              <a:rPr lang="nb-NO" sz="2400" b="0" i="0" u="none" strike="noStrike" baseline="0" dirty="0">
                <a:solidFill>
                  <a:schemeClr val="bg1">
                    <a:lumMod val="95000"/>
                  </a:schemeClr>
                </a:solidFill>
                <a:latin typeface="+mj-lt"/>
              </a:rPr>
              <a:t>Antidoping - ALLE klubber som får tildelt kretsrenn skal avlegge e-læringsmodulen «Rent idrettslag», i god tid før arrangementet. Diplom for gjennomført kurs lastes opp i arrangementet i </a:t>
            </a:r>
            <a:r>
              <a:rPr lang="nb-NO" sz="2400" b="0" i="0" u="none" strike="noStrike" baseline="0" dirty="0" err="1">
                <a:solidFill>
                  <a:schemeClr val="bg1">
                    <a:lumMod val="95000"/>
                  </a:schemeClr>
                </a:solidFill>
                <a:latin typeface="+mj-lt"/>
              </a:rPr>
              <a:t>iSonen</a:t>
            </a:r>
            <a:r>
              <a:rPr lang="nb-NO" sz="2400" b="0" i="0" u="none" strike="noStrike" baseline="0" dirty="0">
                <a:solidFill>
                  <a:schemeClr val="bg1">
                    <a:lumMod val="95000"/>
                  </a:schemeClr>
                </a:solidFill>
                <a:latin typeface="+mj-lt"/>
              </a:rPr>
              <a:t>. </a:t>
            </a:r>
            <a:endParaRPr lang="nb-NO" sz="2400" dirty="0">
              <a:solidFill>
                <a:schemeClr val="bg1">
                  <a:lumMod val="95000"/>
                </a:schemeClr>
              </a:solidFill>
              <a:latin typeface="+mj-lt"/>
            </a:endParaRPr>
          </a:p>
        </p:txBody>
      </p:sp>
    </p:spTree>
    <p:extLst>
      <p:ext uri="{BB962C8B-B14F-4D97-AF65-F5344CB8AC3E}">
        <p14:creationId xmlns:p14="http://schemas.microsoft.com/office/powerpoint/2010/main" val="23632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57D305-3909-1481-F76C-D69C77C428E9}"/>
              </a:ext>
            </a:extLst>
          </p:cNvPr>
          <p:cNvSpPr>
            <a:spLocks noGrp="1"/>
          </p:cNvSpPr>
          <p:nvPr>
            <p:ph type="title"/>
          </p:nvPr>
        </p:nvSpPr>
        <p:spPr>
          <a:xfrm>
            <a:off x="838200" y="222308"/>
            <a:ext cx="9845351" cy="1325563"/>
          </a:xfrm>
        </p:spPr>
        <p:txBody>
          <a:bodyPr/>
          <a:lstStyle/>
          <a:p>
            <a:r>
              <a:rPr lang="nb-NO" dirty="0"/>
              <a:t>Sesonginformasjon</a:t>
            </a:r>
            <a:br>
              <a:rPr lang="nb-NO" dirty="0"/>
            </a:br>
            <a:r>
              <a:rPr lang="nb-NO" dirty="0"/>
              <a:t>Norgescup </a:t>
            </a:r>
            <a:r>
              <a:rPr lang="nb-NO" dirty="0" err="1"/>
              <a:t>jr</a:t>
            </a:r>
            <a:r>
              <a:rPr lang="nb-NO" dirty="0"/>
              <a:t> med kretsopplegg</a:t>
            </a:r>
          </a:p>
        </p:txBody>
      </p:sp>
      <p:sp>
        <p:nvSpPr>
          <p:cNvPr id="3" name="Plassholder for innhold 2">
            <a:extLst>
              <a:ext uri="{FF2B5EF4-FFF2-40B4-BE49-F238E27FC236}">
                <a16:creationId xmlns:a16="http://schemas.microsoft.com/office/drawing/2014/main" id="{C86DD8AF-1AC8-60E0-FC5D-5E84A916964A}"/>
              </a:ext>
            </a:extLst>
          </p:cNvPr>
          <p:cNvSpPr>
            <a:spLocks noGrp="1"/>
          </p:cNvSpPr>
          <p:nvPr>
            <p:ph idx="1"/>
          </p:nvPr>
        </p:nvSpPr>
        <p:spPr>
          <a:xfrm>
            <a:off x="838200" y="1547871"/>
            <a:ext cx="10515600" cy="5217952"/>
          </a:xfrm>
        </p:spPr>
        <p:txBody>
          <a:bodyPr>
            <a:normAutofit fontScale="92500" lnSpcReduction="20000"/>
          </a:bodyPr>
          <a:lstStyle/>
          <a:p>
            <a:r>
              <a:rPr lang="nb-NO" sz="2400" dirty="0"/>
              <a:t>MOLDE 10.-12.januar</a:t>
            </a:r>
          </a:p>
          <a:p>
            <a:pPr lvl="1"/>
            <a:r>
              <a:rPr lang="nb-NO" sz="1500" dirty="0">
                <a:solidFill>
                  <a:srgbClr val="FFFF00"/>
                </a:solidFill>
              </a:rPr>
              <a:t>Overnatting _____</a:t>
            </a:r>
          </a:p>
          <a:p>
            <a:pPr lvl="1"/>
            <a:r>
              <a:rPr lang="nb-NO" sz="1500" dirty="0"/>
              <a:t>37 påmeldt kretsopplegg utøver + støtte</a:t>
            </a:r>
          </a:p>
          <a:p>
            <a:pPr lvl="1"/>
            <a:r>
              <a:rPr lang="nb-NO" sz="1500" dirty="0">
                <a:solidFill>
                  <a:srgbClr val="FFFF00"/>
                </a:solidFill>
              </a:rPr>
              <a:t>Kretsleder: </a:t>
            </a:r>
          </a:p>
          <a:p>
            <a:pPr lvl="1"/>
            <a:r>
              <a:rPr lang="nb-NO" sz="1500" dirty="0"/>
              <a:t>Sekunderingsansvarlig: Christian Bakke</a:t>
            </a:r>
          </a:p>
          <a:p>
            <a:endParaRPr lang="nb-NO" dirty="0">
              <a:solidFill>
                <a:srgbClr val="FFFF00"/>
              </a:solidFill>
            </a:endParaRPr>
          </a:p>
          <a:p>
            <a:r>
              <a:rPr lang="nb-NO" sz="2400" dirty="0"/>
              <a:t>Gjøvik 20.-23.februar</a:t>
            </a:r>
          </a:p>
          <a:p>
            <a:pPr lvl="1"/>
            <a:r>
              <a:rPr lang="nb-NO" sz="1500" dirty="0">
                <a:solidFill>
                  <a:srgbClr val="FFFF00"/>
                </a:solidFill>
              </a:rPr>
              <a:t>Toten Hotell </a:t>
            </a:r>
            <a:r>
              <a:rPr lang="nb-NO" sz="1500" dirty="0" err="1">
                <a:solidFill>
                  <a:srgbClr val="FFFF00"/>
                </a:solidFill>
              </a:rPr>
              <a:t>Sillongen</a:t>
            </a:r>
            <a:r>
              <a:rPr lang="nb-NO" sz="1500" dirty="0">
                <a:solidFill>
                  <a:srgbClr val="FFFF00"/>
                </a:solidFill>
              </a:rPr>
              <a:t> (40 personer) </a:t>
            </a:r>
          </a:p>
          <a:p>
            <a:pPr lvl="1"/>
            <a:r>
              <a:rPr lang="nb-NO" sz="1500" dirty="0"/>
              <a:t>39 påmeldt kretsopplegg utøver +støtte</a:t>
            </a:r>
          </a:p>
          <a:p>
            <a:pPr lvl="1"/>
            <a:r>
              <a:rPr lang="nb-NO" sz="1500" dirty="0"/>
              <a:t>Kretsleder:  Roger Saga</a:t>
            </a:r>
          </a:p>
          <a:p>
            <a:pPr lvl="1"/>
            <a:r>
              <a:rPr lang="nb-NO" sz="1500" dirty="0"/>
              <a:t>Sekunderingsansvarlig: Christian Bakke</a:t>
            </a:r>
          </a:p>
          <a:p>
            <a:pPr lvl="1"/>
            <a:endParaRPr lang="nb-NO" sz="2000" dirty="0">
              <a:solidFill>
                <a:srgbClr val="FFFF00"/>
              </a:solidFill>
            </a:endParaRPr>
          </a:p>
          <a:p>
            <a:endParaRPr lang="nb-NO" sz="2400" dirty="0">
              <a:solidFill>
                <a:srgbClr val="FFFF00"/>
              </a:solidFill>
            </a:endParaRPr>
          </a:p>
          <a:p>
            <a:r>
              <a:rPr lang="nb-NO" sz="2400" dirty="0" err="1"/>
              <a:t>Lygna</a:t>
            </a:r>
            <a:r>
              <a:rPr lang="nb-NO" sz="2400" dirty="0"/>
              <a:t> 14.-16.mars JR NM</a:t>
            </a:r>
          </a:p>
          <a:p>
            <a:pPr lvl="1"/>
            <a:r>
              <a:rPr lang="nb-NO" sz="1500" dirty="0">
                <a:solidFill>
                  <a:srgbClr val="FFFF00"/>
                </a:solidFill>
              </a:rPr>
              <a:t>Overnatting _____(Hytter?)</a:t>
            </a:r>
          </a:p>
          <a:p>
            <a:pPr lvl="1"/>
            <a:r>
              <a:rPr lang="nb-NO" sz="1500" dirty="0">
                <a:solidFill>
                  <a:srgbClr val="FFFF00"/>
                </a:solidFill>
              </a:rPr>
              <a:t>21 påmeldt kretsopplegg  utøver + støtte</a:t>
            </a:r>
          </a:p>
          <a:p>
            <a:pPr lvl="1"/>
            <a:r>
              <a:rPr lang="nb-NO" sz="1500" dirty="0"/>
              <a:t>Kretsleder: Andreas Fleischer</a:t>
            </a:r>
          </a:p>
          <a:p>
            <a:pPr lvl="1"/>
            <a:r>
              <a:rPr lang="nb-NO" sz="1500" dirty="0"/>
              <a:t>Sekunderingsansvarlig: Christian Bakke</a:t>
            </a:r>
          </a:p>
          <a:p>
            <a:pPr lvl="1"/>
            <a:r>
              <a:rPr lang="nb-NO" sz="1500" dirty="0"/>
              <a:t>Uttakskomite stafett: Andreas Fleischer, Trude H Rinde, Asgeir Fremstad?</a:t>
            </a:r>
          </a:p>
          <a:p>
            <a:pPr lvl="1"/>
            <a:r>
              <a:rPr lang="nb-NO" sz="1500" dirty="0"/>
              <a:t>Uttaksrenn: KM og NC NBNB! Kommunikasjon, </a:t>
            </a:r>
            <a:r>
              <a:rPr lang="nb-NO" sz="1500" dirty="0" err="1"/>
              <a:t>tydlige</a:t>
            </a:r>
            <a:r>
              <a:rPr lang="nb-NO" sz="1500" dirty="0"/>
              <a:t> kriterier. 3 første lag plukkes. Resten loddtrekning. </a:t>
            </a:r>
          </a:p>
          <a:p>
            <a:endParaRPr lang="nb-NO" sz="2400" dirty="0"/>
          </a:p>
        </p:txBody>
      </p:sp>
    </p:spTree>
    <p:extLst>
      <p:ext uri="{BB962C8B-B14F-4D97-AF65-F5344CB8AC3E}">
        <p14:creationId xmlns:p14="http://schemas.microsoft.com/office/powerpoint/2010/main" val="368929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23AC8C-EB42-2FF0-279C-EE24C29B6047}"/>
              </a:ext>
            </a:extLst>
          </p:cNvPr>
          <p:cNvSpPr>
            <a:spLocks noGrp="1"/>
          </p:cNvSpPr>
          <p:nvPr>
            <p:ph type="title"/>
          </p:nvPr>
        </p:nvSpPr>
        <p:spPr/>
        <p:txBody>
          <a:bodyPr/>
          <a:lstStyle/>
          <a:p>
            <a:r>
              <a:rPr lang="nb-NO" dirty="0"/>
              <a:t>Hovedlandsrennet</a:t>
            </a:r>
          </a:p>
        </p:txBody>
      </p:sp>
      <p:sp>
        <p:nvSpPr>
          <p:cNvPr id="4" name="Plassholder for innhold 3">
            <a:extLst>
              <a:ext uri="{FF2B5EF4-FFF2-40B4-BE49-F238E27FC236}">
                <a16:creationId xmlns:a16="http://schemas.microsoft.com/office/drawing/2014/main" id="{1A6DB2D1-82CB-E54A-8372-7CF36110BD57}"/>
              </a:ext>
            </a:extLst>
          </p:cNvPr>
          <p:cNvSpPr>
            <a:spLocks noGrp="1"/>
          </p:cNvSpPr>
          <p:nvPr>
            <p:ph idx="1"/>
          </p:nvPr>
        </p:nvSpPr>
        <p:spPr/>
        <p:txBody>
          <a:bodyPr/>
          <a:lstStyle/>
          <a:p>
            <a:r>
              <a:rPr lang="nb-NO" dirty="0"/>
              <a:t>OSLO 7-9.Februar</a:t>
            </a:r>
          </a:p>
          <a:p>
            <a:pPr lvl="1"/>
            <a:r>
              <a:rPr lang="nb-NO" sz="1400" dirty="0">
                <a:solidFill>
                  <a:srgbClr val="FFFF00"/>
                </a:solidFill>
              </a:rPr>
              <a:t>Overnatting ______</a:t>
            </a:r>
          </a:p>
          <a:p>
            <a:pPr lvl="1"/>
            <a:r>
              <a:rPr lang="nb-NO" sz="1400" dirty="0"/>
              <a:t>18 påmeldt kretsopplegg (9+9)</a:t>
            </a:r>
          </a:p>
          <a:p>
            <a:pPr lvl="1"/>
            <a:r>
              <a:rPr lang="nb-NO" sz="1400" dirty="0">
                <a:solidFill>
                  <a:srgbClr val="FFFF00"/>
                </a:solidFill>
              </a:rPr>
              <a:t>Kretsleder:</a:t>
            </a:r>
          </a:p>
          <a:p>
            <a:pPr lvl="1"/>
            <a:r>
              <a:rPr lang="nb-NO" sz="1400" dirty="0"/>
              <a:t>Smøreansvarlig: Anders Aas</a:t>
            </a:r>
          </a:p>
          <a:p>
            <a:pPr lvl="1"/>
            <a:r>
              <a:rPr lang="nb-NO" sz="1400" dirty="0"/>
              <a:t>Sekunderingsansvarlig: Terje Bakke</a:t>
            </a:r>
          </a:p>
          <a:p>
            <a:pPr lvl="1"/>
            <a:r>
              <a:rPr lang="nb-NO" sz="1400" dirty="0"/>
              <a:t>Uttaksrenn: KM, HL, (Oslo Skifestival)</a:t>
            </a:r>
          </a:p>
          <a:p>
            <a:pPr lvl="1"/>
            <a:r>
              <a:rPr lang="nb-NO" sz="1400" dirty="0"/>
              <a:t>Uttakskomite: </a:t>
            </a:r>
            <a:r>
              <a:rPr lang="nb-NO" sz="1400" dirty="0">
                <a:solidFill>
                  <a:srgbClr val="FFFF00"/>
                </a:solidFill>
              </a:rPr>
              <a:t>Kretsleder</a:t>
            </a:r>
            <a:r>
              <a:rPr lang="nb-NO" sz="1400" dirty="0"/>
              <a:t>, Anders Aas, Ingrid Knotten Haugberg, Benjamin Torvund</a:t>
            </a:r>
          </a:p>
          <a:p>
            <a:pPr lvl="1"/>
            <a:endParaRPr lang="nb-NO" sz="1400" dirty="0"/>
          </a:p>
          <a:p>
            <a:r>
              <a:rPr lang="nb-NO" sz="2800" dirty="0"/>
              <a:t>Kompensasjon</a:t>
            </a:r>
            <a:endParaRPr lang="nb-NO" dirty="0"/>
          </a:p>
          <a:p>
            <a:pPr lvl="1"/>
            <a:r>
              <a:rPr lang="nb-NO" sz="1400" dirty="0"/>
              <a:t>Kretsleder / sekunderingsansvarlig på NC </a:t>
            </a:r>
            <a:r>
              <a:rPr lang="nb-NO" sz="1400" dirty="0" err="1"/>
              <a:t>jr</a:t>
            </a:r>
            <a:r>
              <a:rPr lang="nb-NO" sz="1400" dirty="0"/>
              <a:t>, HL, KHUS (der det foreligger kretsopplegg) godtgjøres ved at kretsen dekker overnatting, </a:t>
            </a:r>
            <a:r>
              <a:rPr lang="nb-NO" sz="1400" u="sng" dirty="0"/>
              <a:t>ikke</a:t>
            </a:r>
            <a:r>
              <a:rPr lang="nb-NO" sz="1400" dirty="0"/>
              <a:t> flyreise eller kjøring.</a:t>
            </a:r>
          </a:p>
          <a:p>
            <a:endParaRPr lang="nb-NO" dirty="0"/>
          </a:p>
        </p:txBody>
      </p:sp>
    </p:spTree>
    <p:extLst>
      <p:ext uri="{BB962C8B-B14F-4D97-AF65-F5344CB8AC3E}">
        <p14:creationId xmlns:p14="http://schemas.microsoft.com/office/powerpoint/2010/main" val="76758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9A6F9F-84F2-B1FB-08E0-5FFF00C45467}"/>
              </a:ext>
            </a:extLst>
          </p:cNvPr>
          <p:cNvSpPr>
            <a:spLocks noGrp="1"/>
          </p:cNvSpPr>
          <p:nvPr>
            <p:ph type="title"/>
          </p:nvPr>
        </p:nvSpPr>
        <p:spPr/>
        <p:txBody>
          <a:bodyPr>
            <a:normAutofit/>
          </a:bodyPr>
          <a:lstStyle/>
          <a:p>
            <a:r>
              <a:rPr lang="nn-NO" dirty="0"/>
              <a:t>Sesonginformasjon Skiforbundet</a:t>
            </a:r>
            <a:br>
              <a:rPr lang="nn-NO" dirty="0"/>
            </a:br>
            <a:r>
              <a:rPr lang="nn-NO" sz="1300" dirty="0">
                <a:hlinkClick r:id="rId2"/>
              </a:rPr>
              <a:t>https://www.skiforbundet.no/langrenn/skirenn/terminlisten-og-hovedpunkter/</a:t>
            </a:r>
            <a:r>
              <a:rPr lang="nn-NO" sz="1300" dirty="0"/>
              <a:t> </a:t>
            </a:r>
          </a:p>
        </p:txBody>
      </p:sp>
      <p:sp>
        <p:nvSpPr>
          <p:cNvPr id="3" name="Plassholder for innhold 2">
            <a:extLst>
              <a:ext uri="{FF2B5EF4-FFF2-40B4-BE49-F238E27FC236}">
                <a16:creationId xmlns:a16="http://schemas.microsoft.com/office/drawing/2014/main" id="{90052213-C03C-D557-7B21-B035BB7280F0}"/>
              </a:ext>
            </a:extLst>
          </p:cNvPr>
          <p:cNvSpPr>
            <a:spLocks noGrp="1"/>
          </p:cNvSpPr>
          <p:nvPr>
            <p:ph idx="1"/>
          </p:nvPr>
        </p:nvSpPr>
        <p:spPr>
          <a:xfrm>
            <a:off x="594069" y="1825625"/>
            <a:ext cx="10914558" cy="4351338"/>
          </a:xfrm>
        </p:spPr>
        <p:txBody>
          <a:bodyPr>
            <a:normAutofit fontScale="55000" lnSpcReduction="20000"/>
          </a:bodyPr>
          <a:lstStyle/>
          <a:p>
            <a:r>
              <a:rPr lang="nn-NO" dirty="0"/>
              <a:t>Utarbeid på bestilling av LK nasjonalt og elite sitt mandat</a:t>
            </a:r>
          </a:p>
          <a:p>
            <a:pPr marL="0" indent="0">
              <a:buNone/>
            </a:pPr>
            <a:endParaRPr lang="nn-NO" dirty="0"/>
          </a:p>
          <a:p>
            <a:r>
              <a:rPr lang="nn-NO" dirty="0" err="1"/>
              <a:t>Ueinighet</a:t>
            </a:r>
            <a:r>
              <a:rPr lang="nn-NO" dirty="0"/>
              <a:t> frå mange </a:t>
            </a:r>
            <a:r>
              <a:rPr lang="nn-NO" dirty="0" err="1"/>
              <a:t>kretser</a:t>
            </a:r>
            <a:r>
              <a:rPr lang="nn-NO" dirty="0"/>
              <a:t> på uttaks </a:t>
            </a:r>
            <a:r>
              <a:rPr lang="nn-NO" dirty="0" err="1"/>
              <a:t>kriterier</a:t>
            </a:r>
            <a:r>
              <a:rPr lang="nn-NO" dirty="0"/>
              <a:t>.</a:t>
            </a:r>
          </a:p>
          <a:p>
            <a:pPr lvl="1"/>
            <a:r>
              <a:rPr lang="nn-NO" dirty="0"/>
              <a:t>Favoriserer </a:t>
            </a:r>
            <a:r>
              <a:rPr lang="nn-NO" dirty="0" err="1"/>
              <a:t>landslagsløpere</a:t>
            </a:r>
            <a:r>
              <a:rPr lang="nn-NO" dirty="0"/>
              <a:t> – </a:t>
            </a:r>
            <a:r>
              <a:rPr lang="nn-NO" dirty="0" err="1"/>
              <a:t>Umulig</a:t>
            </a:r>
            <a:r>
              <a:rPr lang="nn-NO" dirty="0"/>
              <a:t> å gå WC – Aldri vore lettare å få delta i WC </a:t>
            </a:r>
          </a:p>
          <a:p>
            <a:r>
              <a:rPr lang="nn-NO" dirty="0" err="1"/>
              <a:t>Elon</a:t>
            </a:r>
            <a:r>
              <a:rPr lang="nn-NO" dirty="0"/>
              <a:t> kommunikasjon -&gt; Styringsgruppe opp mot sjølve laget.</a:t>
            </a:r>
          </a:p>
          <a:p>
            <a:r>
              <a:rPr lang="nn-NO" dirty="0" err="1"/>
              <a:t>Innvolvering</a:t>
            </a:r>
            <a:r>
              <a:rPr lang="nn-NO" dirty="0"/>
              <a:t> og kommunikasjon</a:t>
            </a:r>
          </a:p>
          <a:p>
            <a:endParaRPr lang="nn-NO" dirty="0"/>
          </a:p>
          <a:p>
            <a:r>
              <a:rPr lang="nn-NO" dirty="0"/>
              <a:t>Beito; Ingen jr.  Laurdag 90/150 Fis Liste Sundag 90/170 Fis liste 17.nov</a:t>
            </a:r>
          </a:p>
          <a:p>
            <a:r>
              <a:rPr lang="nn-NO" dirty="0"/>
              <a:t>WC delt i </a:t>
            </a:r>
            <a:r>
              <a:rPr lang="nn-NO" dirty="0" err="1"/>
              <a:t>perioder</a:t>
            </a:r>
            <a:r>
              <a:rPr lang="nn-NO" dirty="0"/>
              <a:t>, friplass SC + WC vinner. Vinner Gålå+ distanseleder NC = WC Lillehammer </a:t>
            </a:r>
          </a:p>
          <a:p>
            <a:r>
              <a:rPr lang="nn-NO" dirty="0"/>
              <a:t>NM Stafett blir ikkje tatt ut av rennet; Men må vise </a:t>
            </a:r>
            <a:r>
              <a:rPr lang="nn-NO" dirty="0" err="1"/>
              <a:t>hensyn</a:t>
            </a:r>
            <a:r>
              <a:rPr lang="nn-NO" dirty="0"/>
              <a:t> og </a:t>
            </a:r>
            <a:r>
              <a:rPr lang="nn-NO" dirty="0" err="1"/>
              <a:t>forbudt</a:t>
            </a:r>
            <a:r>
              <a:rPr lang="nn-NO" dirty="0"/>
              <a:t> å henge på. Ok med </a:t>
            </a:r>
            <a:r>
              <a:rPr lang="nn-NO" dirty="0" err="1"/>
              <a:t>utenlands</a:t>
            </a:r>
            <a:r>
              <a:rPr lang="nn-NO" dirty="0"/>
              <a:t> </a:t>
            </a:r>
            <a:r>
              <a:rPr lang="nn-NO" dirty="0" err="1"/>
              <a:t>løper</a:t>
            </a:r>
            <a:r>
              <a:rPr lang="nn-NO" dirty="0"/>
              <a:t> for norsk klubb. Klubblogo i panne/lue(-Flagg)</a:t>
            </a:r>
          </a:p>
          <a:p>
            <a:r>
              <a:rPr lang="nn-NO" dirty="0"/>
              <a:t>NM Hovden 2.mans stafett med prolog og </a:t>
            </a:r>
            <a:r>
              <a:rPr lang="nn-NO" dirty="0" err="1"/>
              <a:t>kvalik</a:t>
            </a:r>
            <a:r>
              <a:rPr lang="nn-NO" dirty="0"/>
              <a:t>, best tid.</a:t>
            </a:r>
          </a:p>
          <a:p>
            <a:r>
              <a:rPr lang="nn-NO" dirty="0"/>
              <a:t>Stafett regel 15år jenter og 17år </a:t>
            </a:r>
            <a:r>
              <a:rPr lang="nn-NO" dirty="0" err="1"/>
              <a:t>gutter</a:t>
            </a:r>
            <a:endParaRPr lang="nn-NO" dirty="0"/>
          </a:p>
          <a:p>
            <a:r>
              <a:rPr lang="nn-NO" dirty="0"/>
              <a:t>VM </a:t>
            </a:r>
            <a:r>
              <a:rPr lang="nn-NO" dirty="0" err="1"/>
              <a:t>jr</a:t>
            </a:r>
            <a:r>
              <a:rPr lang="nn-NO" dirty="0"/>
              <a:t> mønstring, stor påmelding kunn 19/20 + 15 beste 18 på fis liste </a:t>
            </a:r>
          </a:p>
          <a:p>
            <a:endParaRPr lang="nn-NO" dirty="0"/>
          </a:p>
          <a:p>
            <a:r>
              <a:rPr lang="nn-NO" dirty="0"/>
              <a:t>No har LK </a:t>
            </a:r>
            <a:r>
              <a:rPr lang="nn-NO" dirty="0" err="1"/>
              <a:t>ledere</a:t>
            </a:r>
            <a:r>
              <a:rPr lang="nn-NO" dirty="0"/>
              <a:t> møte anna kvar </a:t>
            </a:r>
            <a:r>
              <a:rPr lang="nn-NO" dirty="0" err="1"/>
              <a:t>mnd</a:t>
            </a:r>
            <a:r>
              <a:rPr lang="nn-NO" dirty="0"/>
              <a:t> med LK sentralt -&gt; kommunikasjon og </a:t>
            </a:r>
            <a:r>
              <a:rPr lang="nn-NO" dirty="0" err="1"/>
              <a:t>forståelse</a:t>
            </a:r>
            <a:r>
              <a:rPr lang="nn-NO" dirty="0"/>
              <a:t>. </a:t>
            </a:r>
          </a:p>
          <a:p>
            <a:endParaRPr lang="nn-NO" dirty="0"/>
          </a:p>
          <a:p>
            <a:endParaRPr lang="nn-NO" dirty="0"/>
          </a:p>
        </p:txBody>
      </p:sp>
    </p:spTree>
    <p:extLst>
      <p:ext uri="{BB962C8B-B14F-4D97-AF65-F5344CB8AC3E}">
        <p14:creationId xmlns:p14="http://schemas.microsoft.com/office/powerpoint/2010/main" val="102013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35CFBA-DC08-6072-8BC2-B97A6664BE14}"/>
              </a:ext>
            </a:extLst>
          </p:cNvPr>
          <p:cNvSpPr>
            <a:spLocks noGrp="1"/>
          </p:cNvSpPr>
          <p:nvPr>
            <p:ph type="title"/>
          </p:nvPr>
        </p:nvSpPr>
        <p:spPr/>
        <p:txBody>
          <a:bodyPr/>
          <a:lstStyle/>
          <a:p>
            <a:r>
              <a:rPr lang="nb-NO" dirty="0"/>
              <a:t>Status Team </a:t>
            </a:r>
            <a:r>
              <a:rPr lang="nb-NO" dirty="0" err="1"/>
              <a:t>Elon</a:t>
            </a:r>
            <a:r>
              <a:rPr lang="nb-NO" dirty="0"/>
              <a:t> Oslofjord</a:t>
            </a:r>
          </a:p>
        </p:txBody>
      </p:sp>
      <p:sp>
        <p:nvSpPr>
          <p:cNvPr id="3" name="Plassholder for innhold 2">
            <a:extLst>
              <a:ext uri="{FF2B5EF4-FFF2-40B4-BE49-F238E27FC236}">
                <a16:creationId xmlns:a16="http://schemas.microsoft.com/office/drawing/2014/main" id="{FFB3BB8D-833F-C346-F41E-BB17D366ED05}"/>
              </a:ext>
            </a:extLst>
          </p:cNvPr>
          <p:cNvSpPr>
            <a:spLocks noGrp="1"/>
          </p:cNvSpPr>
          <p:nvPr>
            <p:ph idx="1"/>
          </p:nvPr>
        </p:nvSpPr>
        <p:spPr/>
        <p:txBody>
          <a:bodyPr/>
          <a:lstStyle/>
          <a:p>
            <a:r>
              <a:rPr lang="nb-NO" sz="2400" dirty="0"/>
              <a:t>Styringsgruppa i TEOF</a:t>
            </a:r>
          </a:p>
          <a:p>
            <a:pPr lvl="1"/>
            <a:r>
              <a:rPr lang="nb-NO" sz="1400" dirty="0"/>
              <a:t>VTSK er representert i styringsgruppa gjennom Kjetil Olsen</a:t>
            </a:r>
          </a:p>
          <a:p>
            <a:r>
              <a:rPr lang="nb-NO" sz="2400" dirty="0"/>
              <a:t>3 utøvere fra Vestfold og Telemark</a:t>
            </a:r>
          </a:p>
          <a:p>
            <a:pPr lvl="1"/>
            <a:r>
              <a:rPr lang="nb-NO" sz="1400" dirty="0"/>
              <a:t>Nora Doksrød fra IL Runar Ski </a:t>
            </a:r>
          </a:p>
          <a:p>
            <a:pPr lvl="1"/>
            <a:r>
              <a:rPr lang="nb-NO" sz="1400" dirty="0"/>
              <a:t>Oskar Opstad Vike fra IL Runar Ski (ny i år)</a:t>
            </a:r>
          </a:p>
          <a:p>
            <a:pPr lvl="1"/>
            <a:r>
              <a:rPr lang="nb-NO" sz="1400" dirty="0"/>
              <a:t>Ingrid Bergene Aabrekk fra IL Runar Ski (ny i år)</a:t>
            </a:r>
          </a:p>
          <a:p>
            <a:r>
              <a:rPr lang="nb-NO" sz="2400" dirty="0"/>
              <a:t>Økonomi </a:t>
            </a:r>
          </a:p>
          <a:p>
            <a:pPr lvl="1"/>
            <a:r>
              <a:rPr lang="nb-NO" sz="1400" dirty="0"/>
              <a:t>Krets betaler kr 25.000,- i årlig bidra + 4.000,- pr utøver pr år. </a:t>
            </a:r>
          </a:p>
          <a:p>
            <a:r>
              <a:rPr lang="nb-NO" sz="2400" dirty="0"/>
              <a:t>Trening / smørekurs i klubbene</a:t>
            </a:r>
          </a:p>
          <a:p>
            <a:pPr lvl="1"/>
            <a:r>
              <a:rPr lang="nb-NO" sz="1400" dirty="0"/>
              <a:t>TEOF har hatt og har samlinger ute hos klubb der det inviteres til å åpne treninger, foredrag og smørekurs blant annet. Senest i går, 30.oktober, med </a:t>
            </a:r>
            <a:r>
              <a:rPr lang="nb-NO" sz="1400" dirty="0" err="1"/>
              <a:t>ca</a:t>
            </a:r>
            <a:r>
              <a:rPr lang="nb-NO" sz="1400" dirty="0"/>
              <a:t> 30 utøvere og 15 foreldre tilstede i Storås.</a:t>
            </a:r>
          </a:p>
          <a:p>
            <a:endParaRPr lang="nb-NO" dirty="0"/>
          </a:p>
        </p:txBody>
      </p:sp>
    </p:spTree>
    <p:extLst>
      <p:ext uri="{BB962C8B-B14F-4D97-AF65-F5344CB8AC3E}">
        <p14:creationId xmlns:p14="http://schemas.microsoft.com/office/powerpoint/2010/main" val="112316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77C2FCF-BB14-CF3A-FC16-3960F5A9AC88}"/>
              </a:ext>
            </a:extLst>
          </p:cNvPr>
          <p:cNvSpPr>
            <a:spLocks noGrp="1"/>
          </p:cNvSpPr>
          <p:nvPr>
            <p:ph type="title"/>
          </p:nvPr>
        </p:nvSpPr>
        <p:spPr/>
        <p:txBody>
          <a:bodyPr/>
          <a:lstStyle/>
          <a:p>
            <a:r>
              <a:rPr lang="nb-NO" dirty="0">
                <a:solidFill>
                  <a:srgbClr val="FADCDE"/>
                </a:solidFill>
              </a:rPr>
              <a:t>Økonomi</a:t>
            </a:r>
          </a:p>
        </p:txBody>
      </p:sp>
      <p:sp>
        <p:nvSpPr>
          <p:cNvPr id="8" name="TekstSylinder 7">
            <a:extLst>
              <a:ext uri="{FF2B5EF4-FFF2-40B4-BE49-F238E27FC236}">
                <a16:creationId xmlns:a16="http://schemas.microsoft.com/office/drawing/2014/main" id="{1185651E-0EC2-2572-3776-53C98CD9C2EE}"/>
              </a:ext>
            </a:extLst>
          </p:cNvPr>
          <p:cNvSpPr txBox="1"/>
          <p:nvPr/>
        </p:nvSpPr>
        <p:spPr>
          <a:xfrm>
            <a:off x="838200" y="1459523"/>
            <a:ext cx="10635762" cy="3323987"/>
          </a:xfrm>
          <a:prstGeom prst="rect">
            <a:avLst/>
          </a:prstGeom>
          <a:noFill/>
        </p:spPr>
        <p:txBody>
          <a:bodyPr wrap="square" rtlCol="0">
            <a:spAutoFit/>
          </a:bodyPr>
          <a:lstStyle/>
          <a:p>
            <a:pPr marL="285750" indent="-285750">
              <a:buFont typeface="Arial" panose="020B0604020202020204" pitchFamily="34" charset="0"/>
              <a:buChar char="•"/>
            </a:pPr>
            <a:r>
              <a:rPr lang="nb-NO" sz="2400" dirty="0">
                <a:solidFill>
                  <a:srgbClr val="FFA7A7"/>
                </a:solidFill>
              </a:rPr>
              <a:t>2023 ga et underskudd for langrenn på </a:t>
            </a:r>
            <a:r>
              <a:rPr lang="nb-NO" sz="2400" dirty="0" err="1">
                <a:solidFill>
                  <a:srgbClr val="FFA7A7"/>
                </a:solidFill>
              </a:rPr>
              <a:t>ca</a:t>
            </a:r>
            <a:r>
              <a:rPr lang="nb-NO" sz="2400" dirty="0">
                <a:solidFill>
                  <a:srgbClr val="FFA7A7"/>
                </a:solidFill>
              </a:rPr>
              <a:t> 40.000,-</a:t>
            </a:r>
          </a:p>
          <a:p>
            <a:pPr marL="742950" lvl="1" indent="-285750">
              <a:buFont typeface="Arial" panose="020B0604020202020204" pitchFamily="34" charset="0"/>
              <a:buChar char="•"/>
            </a:pPr>
            <a:r>
              <a:rPr lang="nb-NO" sz="2400" dirty="0">
                <a:solidFill>
                  <a:srgbClr val="FFA7A7"/>
                </a:solidFill>
              </a:rPr>
              <a:t>Skyldes i hovedsak nasjonale renn</a:t>
            </a:r>
          </a:p>
          <a:p>
            <a:pPr marL="285750" indent="-285750">
              <a:buFont typeface="Arial" panose="020B0604020202020204" pitchFamily="34" charset="0"/>
              <a:buChar char="•"/>
            </a:pPr>
            <a:r>
              <a:rPr lang="nb-NO" sz="2400" dirty="0">
                <a:solidFill>
                  <a:srgbClr val="FFA7A7"/>
                </a:solidFill>
              </a:rPr>
              <a:t>2024 ligger an til et lite overskudd på </a:t>
            </a:r>
            <a:r>
              <a:rPr lang="nb-NO" sz="2400" dirty="0" err="1">
                <a:solidFill>
                  <a:srgbClr val="FFA7A7"/>
                </a:solidFill>
              </a:rPr>
              <a:t>ca</a:t>
            </a:r>
            <a:r>
              <a:rPr lang="nb-NO" sz="2400" dirty="0">
                <a:solidFill>
                  <a:srgbClr val="FFA7A7"/>
                </a:solidFill>
              </a:rPr>
              <a:t> 20.000,-</a:t>
            </a:r>
          </a:p>
          <a:p>
            <a:pPr marL="742950" lvl="1" indent="-285750">
              <a:buFont typeface="Arial" panose="020B0604020202020204" pitchFamily="34" charset="0"/>
              <a:buChar char="•"/>
            </a:pPr>
            <a:r>
              <a:rPr lang="nb-NO" sz="2400" dirty="0">
                <a:solidFill>
                  <a:srgbClr val="FFA7A7"/>
                </a:solidFill>
              </a:rPr>
              <a:t>Blant annet søkt om stiftelsespenger til gjennomføring av jentesamling. </a:t>
            </a:r>
          </a:p>
          <a:p>
            <a:pPr marL="742950" lvl="1" indent="-285750">
              <a:buFont typeface="Arial" panose="020B0604020202020204" pitchFamily="34" charset="0"/>
              <a:buChar char="•"/>
            </a:pPr>
            <a:endParaRPr lang="nb-NO" sz="2400" dirty="0">
              <a:solidFill>
                <a:srgbClr val="FFA7A7"/>
              </a:solidFill>
            </a:endParaRPr>
          </a:p>
          <a:p>
            <a:pPr marL="285750" indent="-285750">
              <a:buFont typeface="Arial" panose="020B0604020202020204" pitchFamily="34" charset="0"/>
              <a:buChar char="•"/>
            </a:pPr>
            <a:r>
              <a:rPr lang="nb-NO" sz="2400" dirty="0">
                <a:solidFill>
                  <a:srgbClr val="FFA7A7"/>
                </a:solidFill>
              </a:rPr>
              <a:t>For kretsen ble det et overskudd på </a:t>
            </a:r>
            <a:r>
              <a:rPr lang="nb-NO" sz="2400" dirty="0" err="1">
                <a:solidFill>
                  <a:srgbClr val="FFA7A7"/>
                </a:solidFill>
              </a:rPr>
              <a:t>ca</a:t>
            </a:r>
            <a:r>
              <a:rPr lang="nb-NO" sz="2400" dirty="0">
                <a:solidFill>
                  <a:srgbClr val="FFA7A7"/>
                </a:solidFill>
              </a:rPr>
              <a:t> 65.000,- i 2023, og det er god kontroll på økonomien også i 2024. </a:t>
            </a:r>
          </a:p>
          <a:p>
            <a:pPr marL="742950" lvl="1" indent="-285750">
              <a:buFont typeface="Arial" panose="020B0604020202020204" pitchFamily="34" charset="0"/>
              <a:buChar char="•"/>
            </a:pPr>
            <a:endParaRPr lang="nb-NO" dirty="0">
              <a:solidFill>
                <a:srgbClr val="FFA7A7"/>
              </a:solidFill>
            </a:endParaRPr>
          </a:p>
        </p:txBody>
      </p:sp>
    </p:spTree>
    <p:extLst>
      <p:ext uri="{BB962C8B-B14F-4D97-AF65-F5344CB8AC3E}">
        <p14:creationId xmlns:p14="http://schemas.microsoft.com/office/powerpoint/2010/main" val="78780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5980-6ADE-4E05-F7F0-4C37A58CFE8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2C7ED11-3C8D-0224-F06C-79EE3101E039}"/>
              </a:ext>
            </a:extLst>
          </p:cNvPr>
          <p:cNvSpPr>
            <a:spLocks noGrp="1"/>
          </p:cNvSpPr>
          <p:nvPr>
            <p:ph type="title"/>
          </p:nvPr>
        </p:nvSpPr>
        <p:spPr>
          <a:xfrm>
            <a:off x="688769" y="2100727"/>
            <a:ext cx="10480964" cy="1310677"/>
          </a:xfrm>
        </p:spPr>
        <p:txBody>
          <a:bodyPr>
            <a:normAutofit/>
          </a:bodyPr>
          <a:lstStyle/>
          <a:p>
            <a:r>
              <a:rPr lang="nn-NO" dirty="0" err="1"/>
              <a:t>Tilbakespillsrunde</a:t>
            </a:r>
            <a:r>
              <a:rPr lang="nn-NO" dirty="0"/>
              <a:t> </a:t>
            </a:r>
            <a:r>
              <a:rPr lang="nn-NO" dirty="0" err="1"/>
              <a:t>Kahoot</a:t>
            </a:r>
            <a:r>
              <a:rPr lang="nn-NO" dirty="0"/>
              <a:t> </a:t>
            </a:r>
            <a:br>
              <a:rPr lang="nn-NO" dirty="0"/>
            </a:br>
            <a:endParaRPr lang="nn-NO" dirty="0"/>
          </a:p>
        </p:txBody>
      </p:sp>
      <p:pic>
        <p:nvPicPr>
          <p:cNvPr id="6" name="Bilde 5">
            <a:extLst>
              <a:ext uri="{FF2B5EF4-FFF2-40B4-BE49-F238E27FC236}">
                <a16:creationId xmlns:a16="http://schemas.microsoft.com/office/drawing/2014/main" id="{0F57385C-2230-C009-A24C-62FDD6FCB69D}"/>
              </a:ext>
            </a:extLst>
          </p:cNvPr>
          <p:cNvPicPr>
            <a:picLocks noChangeAspect="1"/>
          </p:cNvPicPr>
          <p:nvPr/>
        </p:nvPicPr>
        <p:blipFill>
          <a:blip r:embed="rId2"/>
          <a:stretch>
            <a:fillRect/>
          </a:stretch>
        </p:blipFill>
        <p:spPr>
          <a:xfrm>
            <a:off x="2416626" y="3181595"/>
            <a:ext cx="2588823" cy="2588823"/>
          </a:xfrm>
          <a:prstGeom prst="rect">
            <a:avLst/>
          </a:prstGeom>
        </p:spPr>
      </p:pic>
    </p:spTree>
    <p:extLst>
      <p:ext uri="{BB962C8B-B14F-4D97-AF65-F5344CB8AC3E}">
        <p14:creationId xmlns:p14="http://schemas.microsoft.com/office/powerpoint/2010/main" val="126378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2C2334-0FDF-13B9-7BC4-7694F6874A82}"/>
              </a:ext>
            </a:extLst>
          </p:cNvPr>
          <p:cNvSpPr>
            <a:spLocks noGrp="1"/>
          </p:cNvSpPr>
          <p:nvPr>
            <p:ph type="title"/>
          </p:nvPr>
        </p:nvSpPr>
        <p:spPr>
          <a:xfrm>
            <a:off x="1396341" y="964830"/>
            <a:ext cx="10515600" cy="1325563"/>
          </a:xfrm>
        </p:spPr>
        <p:txBody>
          <a:bodyPr/>
          <a:lstStyle/>
          <a:p>
            <a:r>
              <a:rPr lang="nn-NO" dirty="0"/>
              <a:t>Diskusjon/Utvikling</a:t>
            </a:r>
          </a:p>
        </p:txBody>
      </p:sp>
      <p:sp>
        <p:nvSpPr>
          <p:cNvPr id="4" name="Plassholder for innhold 2">
            <a:extLst>
              <a:ext uri="{FF2B5EF4-FFF2-40B4-BE49-F238E27FC236}">
                <a16:creationId xmlns:a16="http://schemas.microsoft.com/office/drawing/2014/main" id="{44A39E56-97EC-BA77-9476-8D5012909E9F}"/>
              </a:ext>
            </a:extLst>
          </p:cNvPr>
          <p:cNvSpPr>
            <a:spLocks noGrp="1"/>
          </p:cNvSpPr>
          <p:nvPr>
            <p:ph idx="1"/>
          </p:nvPr>
        </p:nvSpPr>
        <p:spPr>
          <a:xfrm>
            <a:off x="280059" y="1968960"/>
            <a:ext cx="10515600" cy="4351338"/>
          </a:xfrm>
        </p:spPr>
        <p:txBody>
          <a:bodyPr>
            <a:normAutofit lnSpcReduction="10000"/>
          </a:bodyPr>
          <a:lstStyle/>
          <a:p>
            <a:r>
              <a:rPr lang="nn-NO" dirty="0"/>
              <a:t>Er det viktig med </a:t>
            </a:r>
            <a:r>
              <a:rPr lang="nn-NO" dirty="0" err="1"/>
              <a:t>høstmøte</a:t>
            </a:r>
            <a:r>
              <a:rPr lang="nn-NO" dirty="0"/>
              <a:t>?</a:t>
            </a:r>
          </a:p>
          <a:p>
            <a:r>
              <a:rPr lang="nn-NO" dirty="0"/>
              <a:t>Er det viktig med vårmøte?</a:t>
            </a:r>
          </a:p>
          <a:p>
            <a:r>
              <a:rPr lang="nn-NO" dirty="0"/>
              <a:t>Er det viktig å </a:t>
            </a:r>
            <a:r>
              <a:rPr lang="nn-NO" dirty="0" err="1"/>
              <a:t>beholde</a:t>
            </a:r>
            <a:r>
              <a:rPr lang="nn-NO" dirty="0"/>
              <a:t> kretsopplegg på nasjonale renn?</a:t>
            </a:r>
          </a:p>
          <a:p>
            <a:r>
              <a:rPr lang="nn-NO" dirty="0"/>
              <a:t>Kan du bidra i eit kretsopplegg på nasjonale renn?</a:t>
            </a:r>
          </a:p>
          <a:p>
            <a:r>
              <a:rPr lang="nn-NO" dirty="0"/>
              <a:t>Kva er dei viktigaste arbeidsoppgåvene til LK VTSK?</a:t>
            </a:r>
          </a:p>
          <a:p>
            <a:r>
              <a:rPr lang="nn-NO" dirty="0"/>
              <a:t>Kva ønsker du at LK skal jobbe med framover?</a:t>
            </a:r>
          </a:p>
          <a:p>
            <a:r>
              <a:rPr lang="nn-NO" dirty="0"/>
              <a:t>Kan du tenke deg å sitte i LK?</a:t>
            </a:r>
          </a:p>
          <a:p>
            <a:r>
              <a:rPr lang="nn-NO" dirty="0"/>
              <a:t>Korleis skal langrenn skaffe fleire aktive og oppretthalde interesse?</a:t>
            </a:r>
          </a:p>
        </p:txBody>
      </p:sp>
    </p:spTree>
    <p:extLst>
      <p:ext uri="{BB962C8B-B14F-4D97-AF65-F5344CB8AC3E}">
        <p14:creationId xmlns:p14="http://schemas.microsoft.com/office/powerpoint/2010/main" val="116839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6F012C-0A9E-EBA7-960C-3088473FACEF}"/>
              </a:ext>
            </a:extLst>
          </p:cNvPr>
          <p:cNvSpPr>
            <a:spLocks noGrp="1"/>
          </p:cNvSpPr>
          <p:nvPr>
            <p:ph type="title"/>
          </p:nvPr>
        </p:nvSpPr>
        <p:spPr/>
        <p:txBody>
          <a:bodyPr/>
          <a:lstStyle/>
          <a:p>
            <a:r>
              <a:rPr lang="nb-NO" dirty="0">
                <a:solidFill>
                  <a:srgbClr val="FFA7A7"/>
                </a:solidFill>
              </a:rPr>
              <a:t>Oppsummering</a:t>
            </a:r>
          </a:p>
        </p:txBody>
      </p:sp>
      <p:sp>
        <p:nvSpPr>
          <p:cNvPr id="3" name="Plassholder for innhold 2">
            <a:extLst>
              <a:ext uri="{FF2B5EF4-FFF2-40B4-BE49-F238E27FC236}">
                <a16:creationId xmlns:a16="http://schemas.microsoft.com/office/drawing/2014/main" id="{5BEADB66-1562-9207-9862-456DB8C93BC7}"/>
              </a:ext>
            </a:extLst>
          </p:cNvPr>
          <p:cNvSpPr>
            <a:spLocks noGrp="1"/>
          </p:cNvSpPr>
          <p:nvPr>
            <p:ph idx="1"/>
          </p:nvPr>
        </p:nvSpPr>
        <p:spPr/>
        <p:txBody>
          <a:bodyPr/>
          <a:lstStyle/>
          <a:p>
            <a:pPr marL="342900" indent="-342900">
              <a:buFont typeface="Arial" panose="020B0604020202020204" pitchFamily="34" charset="0"/>
              <a:buChar char="•"/>
            </a:pPr>
            <a:r>
              <a:rPr lang="nb-NO" sz="2400" dirty="0">
                <a:solidFill>
                  <a:srgbClr val="FFA7A7"/>
                </a:solidFill>
              </a:rPr>
              <a:t>Kommentarer i forbindelse med høstmøtet:</a:t>
            </a:r>
          </a:p>
          <a:p>
            <a:pPr marL="800100" lvl="1" indent="-342900">
              <a:buFont typeface="Arial" panose="020B0604020202020204" pitchFamily="34" charset="0"/>
              <a:buChar char="•"/>
            </a:pPr>
            <a:r>
              <a:rPr lang="nb-NO" sz="1600" dirty="0">
                <a:solidFill>
                  <a:srgbClr val="FFA7A7"/>
                </a:solidFill>
              </a:rPr>
              <a:t>Kommentar fra Ove Berrefjord, nestleder i VTSK – Husk at alle klubbene må gjennomgå det webbaserte «Ren Idrett»-kurset.</a:t>
            </a:r>
          </a:p>
          <a:p>
            <a:pPr marL="800100" lvl="1" indent="-342900">
              <a:buFont typeface="Arial" panose="020B0604020202020204" pitchFamily="34" charset="0"/>
              <a:buChar char="•"/>
            </a:pPr>
            <a:r>
              <a:rPr lang="nb-NO" sz="1600" dirty="0">
                <a:solidFill>
                  <a:srgbClr val="FFA7A7"/>
                </a:solidFill>
              </a:rPr>
              <a:t>Innspiller fra Stokke IL – klubbsamarbeid rundt en rulleskicup. Bør tas opp igjen på vårmøtet. </a:t>
            </a:r>
          </a:p>
          <a:p>
            <a:pPr marL="800100" lvl="1" indent="-342900">
              <a:buFont typeface="Arial" panose="020B0604020202020204" pitchFamily="34" charset="0"/>
              <a:buChar char="•"/>
            </a:pPr>
            <a:r>
              <a:rPr lang="nb-NO" sz="1600" dirty="0">
                <a:solidFill>
                  <a:srgbClr val="FFA7A7"/>
                </a:solidFill>
              </a:rPr>
              <a:t>Arrangementer på tvers av klubb, men som ikke er kretsrenn. Her kan klubber melde inn gode arrangementer til kretsen, så kan disse legges under «Arrangementer, kurs, frister» på websidene. Eksempelvis miljøsamlinger og treningssamlinger for bestemt kjønn eller aldersgruppe. Eller andre spennende tiltak i klubb. </a:t>
            </a:r>
          </a:p>
          <a:p>
            <a:pPr marL="800100" lvl="1" indent="-342900">
              <a:buFont typeface="Arial" panose="020B0604020202020204" pitchFamily="34" charset="0"/>
              <a:buChar char="•"/>
            </a:pPr>
            <a:r>
              <a:rPr lang="nb-NO" sz="1600" dirty="0">
                <a:solidFill>
                  <a:srgbClr val="FFA7A7"/>
                </a:solidFill>
              </a:rPr>
              <a:t>Noe klaging på iSonen med tanke på brukervennlighet i forbindelse med klasseinndelinger og distanser. Bruk de forhåndsinnstilte distansene og klassene. Husk også å fakturere klubbene gjennom arrangementet </a:t>
            </a:r>
            <a:r>
              <a:rPr lang="nb-NO" sz="1600">
                <a:solidFill>
                  <a:srgbClr val="FFA7A7"/>
                </a:solidFill>
              </a:rPr>
              <a:t>i etterkant. </a:t>
            </a:r>
            <a:endParaRPr lang="nb-NO" sz="1600" dirty="0">
              <a:solidFill>
                <a:srgbClr val="FFA7A7"/>
              </a:solidFill>
            </a:endParaRPr>
          </a:p>
          <a:p>
            <a:pPr marL="800100" lvl="1" indent="-342900">
              <a:buFont typeface="Arial" panose="020B0604020202020204" pitchFamily="34" charset="0"/>
              <a:buChar char="•"/>
            </a:pPr>
            <a:endParaRPr lang="nb-NO" sz="1400" dirty="0">
              <a:solidFill>
                <a:srgbClr val="FFA7A7"/>
              </a:solidFill>
            </a:endParaRPr>
          </a:p>
          <a:p>
            <a:pPr marL="800100" lvl="1" indent="-342900">
              <a:buFont typeface="Arial" panose="020B0604020202020204" pitchFamily="34" charset="0"/>
              <a:buChar char="•"/>
            </a:pPr>
            <a:endParaRPr lang="nb-NO" dirty="0"/>
          </a:p>
          <a:p>
            <a:endParaRPr lang="nb-NO" dirty="0"/>
          </a:p>
        </p:txBody>
      </p:sp>
    </p:spTree>
    <p:extLst>
      <p:ext uri="{BB962C8B-B14F-4D97-AF65-F5344CB8AC3E}">
        <p14:creationId xmlns:p14="http://schemas.microsoft.com/office/powerpoint/2010/main" val="214552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184DF5-6600-0777-AE8C-179EA5CFBABE}"/>
              </a:ext>
            </a:extLst>
          </p:cNvPr>
          <p:cNvSpPr>
            <a:spLocks noGrp="1"/>
          </p:cNvSpPr>
          <p:nvPr>
            <p:ph type="title"/>
          </p:nvPr>
        </p:nvSpPr>
        <p:spPr/>
        <p:txBody>
          <a:bodyPr/>
          <a:lstStyle/>
          <a:p>
            <a:r>
              <a:rPr lang="nb-NO" dirty="0">
                <a:solidFill>
                  <a:srgbClr val="FFA7A7"/>
                </a:solidFill>
              </a:rPr>
              <a:t>Agenda</a:t>
            </a:r>
          </a:p>
        </p:txBody>
      </p:sp>
      <p:sp>
        <p:nvSpPr>
          <p:cNvPr id="3" name="Plassholder for innhold 2">
            <a:extLst>
              <a:ext uri="{FF2B5EF4-FFF2-40B4-BE49-F238E27FC236}">
                <a16:creationId xmlns:a16="http://schemas.microsoft.com/office/drawing/2014/main" id="{F2F6B173-83A2-986F-855C-C06061835B01}"/>
              </a:ext>
            </a:extLst>
          </p:cNvPr>
          <p:cNvSpPr>
            <a:spLocks noGrp="1"/>
          </p:cNvSpPr>
          <p:nvPr>
            <p:ph idx="1"/>
          </p:nvPr>
        </p:nvSpPr>
        <p:spPr/>
        <p:txBody>
          <a:bodyPr>
            <a:normAutofit lnSpcReduction="10000"/>
          </a:bodyPr>
          <a:lstStyle/>
          <a:p>
            <a:r>
              <a:rPr lang="nb-NO" sz="2400" dirty="0">
                <a:solidFill>
                  <a:srgbClr val="FFA7A7"/>
                </a:solidFill>
              </a:rPr>
              <a:t>Presentasjon av LK 2024/2025</a:t>
            </a:r>
          </a:p>
          <a:p>
            <a:r>
              <a:rPr lang="nb-NO" sz="2400" dirty="0">
                <a:solidFill>
                  <a:srgbClr val="FFA7A7"/>
                </a:solidFill>
              </a:rPr>
              <a:t>Status VTSK Administrasjon og styret</a:t>
            </a:r>
          </a:p>
          <a:p>
            <a:r>
              <a:rPr lang="nb-NO" sz="2400" dirty="0">
                <a:solidFill>
                  <a:srgbClr val="FFA7A7"/>
                </a:solidFill>
              </a:rPr>
              <a:t>Skiklubbutvikler Einar har ordet</a:t>
            </a:r>
          </a:p>
          <a:p>
            <a:r>
              <a:rPr lang="nb-NO" sz="2400" dirty="0">
                <a:solidFill>
                  <a:srgbClr val="FFA7A7"/>
                </a:solidFill>
              </a:rPr>
              <a:t>Terminliste VTSK</a:t>
            </a:r>
          </a:p>
          <a:p>
            <a:r>
              <a:rPr lang="nb-NO" sz="2400" dirty="0">
                <a:solidFill>
                  <a:srgbClr val="FFA7A7"/>
                </a:solidFill>
              </a:rPr>
              <a:t>Sesonginformasjon</a:t>
            </a:r>
          </a:p>
          <a:p>
            <a:r>
              <a:rPr lang="nb-NO" sz="2400" dirty="0">
                <a:solidFill>
                  <a:srgbClr val="FFA7A7"/>
                </a:solidFill>
              </a:rPr>
              <a:t>Team </a:t>
            </a:r>
            <a:r>
              <a:rPr lang="nb-NO" sz="2400" dirty="0" err="1">
                <a:solidFill>
                  <a:srgbClr val="FFA7A7"/>
                </a:solidFill>
              </a:rPr>
              <a:t>Elon</a:t>
            </a:r>
            <a:r>
              <a:rPr lang="nb-NO" sz="2400" dirty="0">
                <a:solidFill>
                  <a:srgbClr val="FFA7A7"/>
                </a:solidFill>
              </a:rPr>
              <a:t> Oslofjord og andre team</a:t>
            </a:r>
          </a:p>
          <a:p>
            <a:r>
              <a:rPr lang="nb-NO" sz="2400" dirty="0">
                <a:solidFill>
                  <a:srgbClr val="FFA7A7"/>
                </a:solidFill>
              </a:rPr>
              <a:t>Økonomi</a:t>
            </a:r>
          </a:p>
          <a:p>
            <a:r>
              <a:rPr lang="nb-NO" sz="2400" dirty="0" err="1">
                <a:solidFill>
                  <a:srgbClr val="FFA7A7"/>
                </a:solidFill>
              </a:rPr>
              <a:t>Tilbakespillsrunde</a:t>
            </a:r>
            <a:endParaRPr lang="nb-NO" sz="2400" dirty="0">
              <a:solidFill>
                <a:srgbClr val="FFA7A7"/>
              </a:solidFill>
            </a:endParaRPr>
          </a:p>
          <a:p>
            <a:r>
              <a:rPr lang="nb-NO" sz="2400" dirty="0">
                <a:solidFill>
                  <a:srgbClr val="FFA7A7"/>
                </a:solidFill>
              </a:rPr>
              <a:t>Diskusjons/Utviklingsplan</a:t>
            </a:r>
            <a:endParaRPr lang="nb-NO" sz="1400" dirty="0">
              <a:solidFill>
                <a:srgbClr val="FFA7A7"/>
              </a:solidFill>
            </a:endParaRPr>
          </a:p>
          <a:p>
            <a:r>
              <a:rPr lang="nb-NO" sz="2400" dirty="0">
                <a:solidFill>
                  <a:srgbClr val="FFA7A7"/>
                </a:solidFill>
              </a:rPr>
              <a:t>Annet</a:t>
            </a:r>
          </a:p>
        </p:txBody>
      </p:sp>
    </p:spTree>
    <p:extLst>
      <p:ext uri="{BB962C8B-B14F-4D97-AF65-F5344CB8AC3E}">
        <p14:creationId xmlns:p14="http://schemas.microsoft.com/office/powerpoint/2010/main" val="129009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184DF5-6600-0777-AE8C-179EA5CFBABE}"/>
              </a:ext>
            </a:extLst>
          </p:cNvPr>
          <p:cNvSpPr>
            <a:spLocks noGrp="1"/>
          </p:cNvSpPr>
          <p:nvPr>
            <p:ph type="title"/>
          </p:nvPr>
        </p:nvSpPr>
        <p:spPr/>
        <p:txBody>
          <a:bodyPr/>
          <a:lstStyle/>
          <a:p>
            <a:r>
              <a:rPr lang="nb-NO" dirty="0"/>
              <a:t>Langrennskomiteen 2024/2025</a:t>
            </a:r>
          </a:p>
        </p:txBody>
      </p:sp>
      <p:sp>
        <p:nvSpPr>
          <p:cNvPr id="3" name="Plassholder for innhold 2">
            <a:extLst>
              <a:ext uri="{FF2B5EF4-FFF2-40B4-BE49-F238E27FC236}">
                <a16:creationId xmlns:a16="http://schemas.microsoft.com/office/drawing/2014/main" id="{F2F6B173-83A2-986F-855C-C06061835B01}"/>
              </a:ext>
            </a:extLst>
          </p:cNvPr>
          <p:cNvSpPr>
            <a:spLocks noGrp="1"/>
          </p:cNvSpPr>
          <p:nvPr>
            <p:ph idx="1"/>
          </p:nvPr>
        </p:nvSpPr>
        <p:spPr>
          <a:xfrm>
            <a:off x="838200" y="1349763"/>
            <a:ext cx="10515600" cy="5143112"/>
          </a:xfrm>
        </p:spPr>
        <p:txBody>
          <a:bodyPr>
            <a:normAutofit fontScale="92500" lnSpcReduction="20000"/>
          </a:bodyPr>
          <a:lstStyle/>
          <a:p>
            <a:r>
              <a:rPr lang="nb-NO" sz="2400" dirty="0"/>
              <a:t>?</a:t>
            </a:r>
          </a:p>
          <a:p>
            <a:r>
              <a:rPr lang="nb-NO" sz="2400" dirty="0"/>
              <a:t>Tommy Lindskog </a:t>
            </a:r>
            <a:r>
              <a:rPr lang="nb-NO" sz="1800" dirty="0"/>
              <a:t>IL Rein (Vest Telemark)</a:t>
            </a:r>
          </a:p>
          <a:p>
            <a:pPr lvl="1"/>
            <a:r>
              <a:rPr lang="nb-NO" sz="1400" dirty="0"/>
              <a:t>Nestleder(Fungerende Leder)</a:t>
            </a:r>
          </a:p>
          <a:p>
            <a:r>
              <a:rPr lang="nb-NO" sz="2400" dirty="0"/>
              <a:t>Trude Harstad </a:t>
            </a:r>
            <a:r>
              <a:rPr lang="nb-NO" sz="1800" dirty="0"/>
              <a:t>Skarphedin IL (Midt Telemark)</a:t>
            </a:r>
          </a:p>
          <a:p>
            <a:r>
              <a:rPr lang="nb-NO" sz="2400" dirty="0"/>
              <a:t>Oskar Myrvang Olsen </a:t>
            </a:r>
            <a:r>
              <a:rPr lang="nb-NO" sz="1800" dirty="0"/>
              <a:t>Runar IL (Sandefjord/Vestfold)</a:t>
            </a:r>
          </a:p>
          <a:p>
            <a:r>
              <a:rPr lang="nb-NO" sz="2400" dirty="0"/>
              <a:t>Andreas Fleischer </a:t>
            </a:r>
            <a:r>
              <a:rPr lang="nb-NO" sz="1800" dirty="0"/>
              <a:t>Hof IL (Nordre del Vestfold)</a:t>
            </a:r>
          </a:p>
          <a:p>
            <a:r>
              <a:rPr lang="nb-NO" sz="2400" dirty="0"/>
              <a:t>Per-Gunnar Mustad </a:t>
            </a:r>
            <a:r>
              <a:rPr lang="nb-NO" sz="1800" dirty="0"/>
              <a:t>Stathelle og omegn IL (Grenland/Telemark)</a:t>
            </a:r>
          </a:p>
          <a:p>
            <a:endParaRPr lang="nb-NO" sz="1800" dirty="0"/>
          </a:p>
          <a:p>
            <a:endParaRPr lang="nb-NO" sz="1800" dirty="0"/>
          </a:p>
          <a:p>
            <a:pPr marL="0" indent="0">
              <a:buNone/>
            </a:pPr>
            <a:r>
              <a:rPr lang="nb-NO" sz="1800" dirty="0" err="1"/>
              <a:t>Oppgåver</a:t>
            </a:r>
            <a:r>
              <a:rPr lang="nb-NO" sz="1800" dirty="0"/>
              <a:t>;</a:t>
            </a:r>
          </a:p>
          <a:p>
            <a:pPr marL="0" indent="0">
              <a:buNone/>
            </a:pPr>
            <a:r>
              <a:rPr lang="nb-NO" sz="1800" dirty="0"/>
              <a:t>-Kontinuerlig kontakt </a:t>
            </a:r>
            <a:r>
              <a:rPr lang="nb-NO" sz="1800" dirty="0" err="1"/>
              <a:t>admin</a:t>
            </a:r>
            <a:r>
              <a:rPr lang="nb-NO" sz="1800" dirty="0"/>
              <a:t> krets</a:t>
            </a:r>
          </a:p>
          <a:p>
            <a:pPr marL="0" indent="0">
              <a:buNone/>
            </a:pPr>
            <a:r>
              <a:rPr lang="nb-NO" sz="1800" dirty="0"/>
              <a:t>-</a:t>
            </a:r>
            <a:r>
              <a:rPr lang="nb-NO" sz="1800" dirty="0" err="1"/>
              <a:t>Kontaktorg</a:t>
            </a:r>
            <a:r>
              <a:rPr lang="nb-NO" sz="1800" dirty="0"/>
              <a:t> for klubber</a:t>
            </a:r>
          </a:p>
          <a:p>
            <a:pPr marL="0" indent="0">
              <a:buNone/>
            </a:pPr>
            <a:r>
              <a:rPr lang="nb-NO" sz="1800" dirty="0"/>
              <a:t>-Terminlister/arrangement</a:t>
            </a:r>
          </a:p>
          <a:p>
            <a:pPr marL="0" indent="0">
              <a:buNone/>
            </a:pPr>
            <a:r>
              <a:rPr lang="nb-NO" sz="1800" dirty="0"/>
              <a:t>-Kretsopplegg nasjonale renn</a:t>
            </a:r>
          </a:p>
          <a:p>
            <a:pPr marL="0" indent="0">
              <a:buNone/>
            </a:pPr>
            <a:r>
              <a:rPr lang="nb-NO" sz="1800" dirty="0"/>
              <a:t>-Representere krets møte </a:t>
            </a:r>
          </a:p>
          <a:p>
            <a:pPr marL="0" indent="0">
              <a:buNone/>
            </a:pPr>
            <a:r>
              <a:rPr lang="nb-NO" sz="1800" dirty="0"/>
              <a:t>-Representere i nasjonale møter</a:t>
            </a:r>
          </a:p>
        </p:txBody>
      </p:sp>
    </p:spTree>
    <p:extLst>
      <p:ext uri="{BB962C8B-B14F-4D97-AF65-F5344CB8AC3E}">
        <p14:creationId xmlns:p14="http://schemas.microsoft.com/office/powerpoint/2010/main" val="370803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51448F-88D8-4882-D8EC-E73501379ADB}"/>
              </a:ext>
            </a:extLst>
          </p:cNvPr>
          <p:cNvSpPr>
            <a:spLocks noGrp="1"/>
          </p:cNvSpPr>
          <p:nvPr>
            <p:ph type="title"/>
          </p:nvPr>
        </p:nvSpPr>
        <p:spPr/>
        <p:txBody>
          <a:bodyPr/>
          <a:lstStyle/>
          <a:p>
            <a:r>
              <a:rPr lang="nb-NO" dirty="0">
                <a:solidFill>
                  <a:srgbClr val="FFA7A7"/>
                </a:solidFill>
              </a:rPr>
              <a:t>Kretskontoret informerer</a:t>
            </a:r>
          </a:p>
        </p:txBody>
      </p:sp>
      <p:sp>
        <p:nvSpPr>
          <p:cNvPr id="3" name="Plassholder for innhold 2">
            <a:extLst>
              <a:ext uri="{FF2B5EF4-FFF2-40B4-BE49-F238E27FC236}">
                <a16:creationId xmlns:a16="http://schemas.microsoft.com/office/drawing/2014/main" id="{ADB196BA-1A3D-5CD1-B901-E8EB633DCFA0}"/>
              </a:ext>
            </a:extLst>
          </p:cNvPr>
          <p:cNvSpPr>
            <a:spLocks noGrp="1"/>
          </p:cNvSpPr>
          <p:nvPr>
            <p:ph idx="1"/>
          </p:nvPr>
        </p:nvSpPr>
        <p:spPr>
          <a:xfrm>
            <a:off x="838200" y="1526796"/>
            <a:ext cx="10515600" cy="4966079"/>
          </a:xfrm>
        </p:spPr>
        <p:txBody>
          <a:bodyPr>
            <a:noAutofit/>
          </a:bodyPr>
          <a:lstStyle/>
          <a:p>
            <a:r>
              <a:rPr lang="nb-NO" sz="2400" dirty="0">
                <a:solidFill>
                  <a:srgbClr val="FFA7A7"/>
                </a:solidFill>
              </a:rPr>
              <a:t>Kontaktinformasjon</a:t>
            </a:r>
          </a:p>
          <a:p>
            <a:pPr lvl="1"/>
            <a:r>
              <a:rPr lang="nb-NO" sz="2000" dirty="0">
                <a:solidFill>
                  <a:srgbClr val="FFA7A7"/>
                </a:solidFill>
              </a:rPr>
              <a:t>Oppdatere kontaktinfo i </a:t>
            </a:r>
            <a:r>
              <a:rPr lang="nb-NO" sz="2000" dirty="0" err="1">
                <a:solidFill>
                  <a:srgbClr val="FFA7A7"/>
                </a:solidFill>
              </a:rPr>
              <a:t>KlubbAdmin</a:t>
            </a:r>
            <a:r>
              <a:rPr lang="nb-NO" sz="2000" dirty="0">
                <a:solidFill>
                  <a:srgbClr val="FFA7A7"/>
                </a:solidFill>
              </a:rPr>
              <a:t>. Der hentes e-poster ut</a:t>
            </a:r>
          </a:p>
          <a:p>
            <a:pPr lvl="1"/>
            <a:r>
              <a:rPr lang="nb-NO" sz="2000" dirty="0" err="1">
                <a:solidFill>
                  <a:srgbClr val="FFA7A7"/>
                </a:solidFill>
              </a:rPr>
              <a:t>Facebooksiden</a:t>
            </a:r>
            <a:r>
              <a:rPr lang="nb-NO" sz="2000" dirty="0">
                <a:solidFill>
                  <a:srgbClr val="FFA7A7"/>
                </a:solidFill>
              </a:rPr>
              <a:t> til Vestfold og Telemark Skikrets – langrenn</a:t>
            </a:r>
          </a:p>
          <a:p>
            <a:pPr lvl="1"/>
            <a:r>
              <a:rPr lang="nb-NO" sz="2000" dirty="0">
                <a:solidFill>
                  <a:srgbClr val="FFA7A7"/>
                </a:solidFill>
              </a:rPr>
              <a:t>Nettsiden: </a:t>
            </a:r>
            <a:r>
              <a:rPr lang="nb-NO" sz="2000" dirty="0">
                <a:solidFill>
                  <a:srgbClr val="FFA7A7"/>
                </a:solidFill>
                <a:hlinkClick r:id="rId2">
                  <a:extLst>
                    <a:ext uri="{A12FA001-AC4F-418D-AE19-62706E023703}">
                      <ahyp:hlinkClr xmlns:ahyp="http://schemas.microsoft.com/office/drawing/2018/hyperlinkcolor" val="tx"/>
                    </a:ext>
                  </a:extLst>
                </a:hlinkClick>
              </a:rPr>
              <a:t>Vestfold og Telemark Skikrets (skiforbundet.no)</a:t>
            </a:r>
            <a:endParaRPr lang="nb-NO" sz="2000" dirty="0">
              <a:solidFill>
                <a:srgbClr val="FFA7A7"/>
              </a:solidFill>
            </a:endParaRPr>
          </a:p>
          <a:p>
            <a:r>
              <a:rPr lang="nb-NO" sz="2400" dirty="0">
                <a:solidFill>
                  <a:srgbClr val="FFA7A7"/>
                </a:solidFill>
              </a:rPr>
              <a:t>Turrennmøte</a:t>
            </a:r>
          </a:p>
          <a:p>
            <a:pPr lvl="1" fontAlgn="base"/>
            <a:r>
              <a:rPr lang="nb-NO" sz="2000" b="0" i="0" dirty="0">
                <a:solidFill>
                  <a:srgbClr val="FFA7A7"/>
                </a:solidFill>
                <a:effectLst/>
                <a:latin typeface="SkiforbundetSans" pitchFamily="50" charset="0"/>
              </a:rPr>
              <a:t>NSF Langrenn ønsker å invitere til Åpent turrenn møte på Teams, onsdag 04.desember 2024 klokken 19:00-20:00. </a:t>
            </a:r>
            <a:r>
              <a:rPr lang="nb-NO" sz="2000" dirty="0">
                <a:solidFill>
                  <a:srgbClr val="FFA7A7"/>
                </a:solidFill>
                <a:latin typeface="SkiforbundetSans" pitchFamily="50" charset="0"/>
              </a:rPr>
              <a:t>På agendaen står regelverk, lisensordninger </a:t>
            </a:r>
            <a:r>
              <a:rPr lang="nb-NO" sz="2000" dirty="0" err="1">
                <a:solidFill>
                  <a:srgbClr val="FFA7A7"/>
                </a:solidFill>
                <a:latin typeface="SkiforbundetSans" pitchFamily="50" charset="0"/>
              </a:rPr>
              <a:t>m.m</a:t>
            </a:r>
            <a:endParaRPr lang="nb-NO" sz="2000" b="0" i="0" dirty="0">
              <a:solidFill>
                <a:srgbClr val="FFA7A7"/>
              </a:solidFill>
              <a:effectLst/>
              <a:latin typeface="SkiforbundetSans" pitchFamily="50" charset="0"/>
            </a:endParaRPr>
          </a:p>
          <a:p>
            <a:pPr lvl="1" fontAlgn="base"/>
            <a:r>
              <a:rPr lang="nb-NO" sz="2000" dirty="0">
                <a:solidFill>
                  <a:srgbClr val="FFA7A7"/>
                </a:solidFill>
                <a:hlinkClick r:id="rId3">
                  <a:extLst>
                    <a:ext uri="{A12FA001-AC4F-418D-AE19-62706E023703}">
                      <ahyp:hlinkClr xmlns:ahyp="http://schemas.microsoft.com/office/drawing/2018/hyperlinkcolor" val="tx"/>
                    </a:ext>
                  </a:extLst>
                </a:hlinkClick>
              </a:rPr>
              <a:t>NSF inviterer til Åpent turrenn møte</a:t>
            </a:r>
            <a:endParaRPr lang="nb-NO" sz="2000" dirty="0">
              <a:solidFill>
                <a:srgbClr val="FFA7A7"/>
              </a:solidFill>
            </a:endParaRPr>
          </a:p>
          <a:p>
            <a:pPr fontAlgn="base"/>
            <a:r>
              <a:rPr lang="nb-NO" sz="2400" dirty="0">
                <a:solidFill>
                  <a:srgbClr val="FFA7A7"/>
                </a:solidFill>
                <a:latin typeface="SkiforbundetSans" pitchFamily="50" charset="0"/>
              </a:rPr>
              <a:t>Løypeseminar</a:t>
            </a:r>
          </a:p>
          <a:p>
            <a:pPr lvl="1" fontAlgn="base"/>
            <a:r>
              <a:rPr lang="nb-NO" sz="2000" dirty="0">
                <a:solidFill>
                  <a:srgbClr val="FFA7A7"/>
                </a:solidFill>
                <a:latin typeface="SkiforbundetSans" pitchFamily="50" charset="0"/>
              </a:rPr>
              <a:t>11.-13.november på Beitostølen. Siste sjanse for påmelding.</a:t>
            </a:r>
          </a:p>
          <a:p>
            <a:pPr lvl="1" fontAlgn="base"/>
            <a:r>
              <a:rPr lang="nb-NO" sz="2000" dirty="0">
                <a:solidFill>
                  <a:srgbClr val="FFA7A7"/>
                </a:solidFill>
                <a:hlinkClick r:id="rId4">
                  <a:extLst>
                    <a:ext uri="{A12FA001-AC4F-418D-AE19-62706E023703}">
                      <ahyp:hlinkClr xmlns:ahyp="http://schemas.microsoft.com/office/drawing/2018/hyperlinkcolor" val="tx"/>
                    </a:ext>
                  </a:extLst>
                </a:hlinkClick>
              </a:rPr>
              <a:t>Klart for nytt løypeseminar</a:t>
            </a:r>
            <a:endParaRPr lang="nb-NO" sz="2000" b="0" i="0" dirty="0">
              <a:solidFill>
                <a:srgbClr val="FFA7A7"/>
              </a:solidFill>
              <a:effectLst/>
              <a:latin typeface="SkiforbundetSans" pitchFamily="50" charset="0"/>
            </a:endParaRPr>
          </a:p>
        </p:txBody>
      </p:sp>
    </p:spTree>
    <p:extLst>
      <p:ext uri="{BB962C8B-B14F-4D97-AF65-F5344CB8AC3E}">
        <p14:creationId xmlns:p14="http://schemas.microsoft.com/office/powerpoint/2010/main" val="427405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1D6D18-CAC5-5AB8-9B1F-6313DC5044FE}"/>
              </a:ext>
            </a:extLst>
          </p:cNvPr>
          <p:cNvSpPr>
            <a:spLocks noGrp="1"/>
          </p:cNvSpPr>
          <p:nvPr>
            <p:ph type="title"/>
          </p:nvPr>
        </p:nvSpPr>
        <p:spPr/>
        <p:txBody>
          <a:bodyPr/>
          <a:lstStyle/>
          <a:p>
            <a:r>
              <a:rPr lang="nb-NO" dirty="0">
                <a:solidFill>
                  <a:srgbClr val="FFA7A7"/>
                </a:solidFill>
              </a:rPr>
              <a:t>Kretskontoret informerer</a:t>
            </a:r>
          </a:p>
        </p:txBody>
      </p:sp>
      <p:sp>
        <p:nvSpPr>
          <p:cNvPr id="3" name="Plassholder for innhold 2">
            <a:extLst>
              <a:ext uri="{FF2B5EF4-FFF2-40B4-BE49-F238E27FC236}">
                <a16:creationId xmlns:a16="http://schemas.microsoft.com/office/drawing/2014/main" id="{CDF1C9FF-519A-5C23-01DD-F70A3C1C6335}"/>
              </a:ext>
            </a:extLst>
          </p:cNvPr>
          <p:cNvSpPr>
            <a:spLocks noGrp="1"/>
          </p:cNvSpPr>
          <p:nvPr>
            <p:ph idx="1"/>
          </p:nvPr>
        </p:nvSpPr>
        <p:spPr>
          <a:xfrm>
            <a:off x="838200" y="1433146"/>
            <a:ext cx="10515600" cy="4743817"/>
          </a:xfrm>
        </p:spPr>
        <p:txBody>
          <a:bodyPr/>
          <a:lstStyle/>
          <a:p>
            <a:r>
              <a:rPr lang="nb-NO" sz="2400" dirty="0">
                <a:solidFill>
                  <a:srgbClr val="FFA7A7"/>
                </a:solidFill>
              </a:rPr>
              <a:t>Kretsen ønsker bilder og gode historier fra det som skjer ute i klubb.</a:t>
            </a:r>
          </a:p>
          <a:p>
            <a:pPr lvl="1"/>
            <a:r>
              <a:rPr lang="nb-NO" sz="2000" dirty="0">
                <a:solidFill>
                  <a:srgbClr val="FFA7A7"/>
                </a:solidFill>
              </a:rPr>
              <a:t>Klubbrenn/karusellrenn, sosiale tiltak </a:t>
            </a:r>
            <a:r>
              <a:rPr lang="nb-NO" sz="2000" dirty="0" err="1">
                <a:solidFill>
                  <a:srgbClr val="FFA7A7"/>
                </a:solidFill>
              </a:rPr>
              <a:t>m.m</a:t>
            </a:r>
            <a:endParaRPr lang="nb-NO" sz="2000" dirty="0">
              <a:solidFill>
                <a:srgbClr val="FFA7A7"/>
              </a:solidFill>
            </a:endParaRPr>
          </a:p>
          <a:p>
            <a:r>
              <a:rPr lang="nb-NO" sz="2400" dirty="0">
                <a:solidFill>
                  <a:srgbClr val="FFA7A7"/>
                </a:solidFill>
              </a:rPr>
              <a:t>Skikretsting arrangeres onsdag 7.mai</a:t>
            </a:r>
          </a:p>
          <a:p>
            <a:pPr lvl="1"/>
            <a:r>
              <a:rPr lang="nb-NO" sz="2000" dirty="0">
                <a:solidFill>
                  <a:srgbClr val="FFA7A7"/>
                </a:solidFill>
              </a:rPr>
              <a:t>Valgkomiteen har startet arbeidet, og trenger tips til kandidater </a:t>
            </a:r>
          </a:p>
          <a:p>
            <a:pPr lvl="1"/>
            <a:r>
              <a:rPr lang="nb-NO" sz="2000" dirty="0">
                <a:solidFill>
                  <a:srgbClr val="FFA7A7"/>
                </a:solidFill>
              </a:rPr>
              <a:t>Spesielt i langrennskomiteen, men også det grenuavhengige styret, samt valgkomité og kontrollutvalg. </a:t>
            </a:r>
          </a:p>
          <a:p>
            <a:pPr lvl="1"/>
            <a:r>
              <a:rPr lang="nb-NO" sz="2000" dirty="0">
                <a:solidFill>
                  <a:srgbClr val="FFA7A7"/>
                </a:solidFill>
              </a:rPr>
              <a:t>Oppfordres til å se i egen klubb, og spille inn til valgkomiteen</a:t>
            </a:r>
          </a:p>
          <a:p>
            <a:pPr lvl="1"/>
            <a:r>
              <a:rPr lang="nb-NO" sz="2000" dirty="0">
                <a:solidFill>
                  <a:srgbClr val="FFA7A7"/>
                </a:solidFill>
              </a:rPr>
              <a:t>Ta kontakt med valgkomiteens leder Kjersti Rønjom </a:t>
            </a:r>
            <a:r>
              <a:rPr lang="nb-NO" sz="2000" dirty="0">
                <a:solidFill>
                  <a:srgbClr val="FFA7A7"/>
                </a:solidFill>
                <a:hlinkClick r:id="rId2"/>
              </a:rPr>
              <a:t>kjersti.ronjom@telemarkfylke.no</a:t>
            </a:r>
            <a:r>
              <a:rPr lang="nb-NO" sz="2000" dirty="0">
                <a:solidFill>
                  <a:srgbClr val="FFA7A7"/>
                </a:solidFill>
              </a:rPr>
              <a:t> eller telefon 970 74 711</a:t>
            </a:r>
          </a:p>
          <a:p>
            <a:r>
              <a:rPr lang="nb-NO" sz="2400" dirty="0">
                <a:solidFill>
                  <a:srgbClr val="FFA7A7"/>
                </a:solidFill>
              </a:rPr>
              <a:t>TD-kurs</a:t>
            </a:r>
          </a:p>
          <a:p>
            <a:pPr lvl="1"/>
            <a:r>
              <a:rPr lang="nb-NO" sz="2000" dirty="0">
                <a:solidFill>
                  <a:srgbClr val="FFA7A7"/>
                </a:solidFill>
              </a:rPr>
              <a:t>Satt opp to kurs i regi forbundet (5.november og 3.desember) som allerede er fulltegnet. Jobbes med å sette opp et 3. digitalt kurs før sesongen.</a:t>
            </a:r>
          </a:p>
          <a:p>
            <a:pPr lvl="1"/>
            <a:r>
              <a:rPr lang="nb-NO" sz="2000" dirty="0">
                <a:solidFill>
                  <a:srgbClr val="FFA7A7"/>
                </a:solidFill>
              </a:rPr>
              <a:t>Anbefaler på det sterkeste at flere fra kretsen melder seg på her. </a:t>
            </a:r>
          </a:p>
        </p:txBody>
      </p:sp>
    </p:spTree>
    <p:extLst>
      <p:ext uri="{BB962C8B-B14F-4D97-AF65-F5344CB8AC3E}">
        <p14:creationId xmlns:p14="http://schemas.microsoft.com/office/powerpoint/2010/main" val="420815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24152-6B40-806B-1EE1-13A38C3E96F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93857E9-B147-3111-EB22-34C82497340C}"/>
              </a:ext>
            </a:extLst>
          </p:cNvPr>
          <p:cNvSpPr>
            <a:spLocks noGrp="1"/>
          </p:cNvSpPr>
          <p:nvPr>
            <p:ph type="title"/>
          </p:nvPr>
        </p:nvSpPr>
        <p:spPr/>
        <p:txBody>
          <a:bodyPr/>
          <a:lstStyle/>
          <a:p>
            <a:r>
              <a:rPr lang="nb-NO" dirty="0"/>
              <a:t>Terminlisten 2024/2025</a:t>
            </a:r>
          </a:p>
        </p:txBody>
      </p:sp>
      <p:sp>
        <p:nvSpPr>
          <p:cNvPr id="4" name="Plassholder for innhold 3">
            <a:extLst>
              <a:ext uri="{FF2B5EF4-FFF2-40B4-BE49-F238E27FC236}">
                <a16:creationId xmlns:a16="http://schemas.microsoft.com/office/drawing/2014/main" id="{1C7F613A-292C-F2F7-0341-6137BEC4C914}"/>
              </a:ext>
            </a:extLst>
          </p:cNvPr>
          <p:cNvSpPr>
            <a:spLocks noGrp="1"/>
          </p:cNvSpPr>
          <p:nvPr>
            <p:ph idx="1"/>
          </p:nvPr>
        </p:nvSpPr>
        <p:spPr/>
        <p:txBody>
          <a:bodyPr/>
          <a:lstStyle/>
          <a:p>
            <a:r>
              <a:rPr lang="nn-NO" dirty="0"/>
              <a:t>Arrangør må huske å </a:t>
            </a:r>
            <a:r>
              <a:rPr lang="nn-NO" dirty="0" err="1"/>
              <a:t>gjøre</a:t>
            </a:r>
            <a:r>
              <a:rPr lang="nn-NO" dirty="0"/>
              <a:t> avtale med TD i forbindelse med rennet. TD-liste ligger på kretsens webside under fanen «Langrenn». </a:t>
            </a:r>
            <a:r>
              <a:rPr lang="nn-NO" dirty="0" err="1"/>
              <a:t>Gjøres</a:t>
            </a:r>
            <a:r>
              <a:rPr lang="nn-NO" dirty="0"/>
              <a:t> så fort som </a:t>
            </a:r>
            <a:r>
              <a:rPr lang="nn-NO" dirty="0" err="1"/>
              <a:t>mulig</a:t>
            </a:r>
            <a:endParaRPr lang="nn-NO" dirty="0"/>
          </a:p>
          <a:p>
            <a:r>
              <a:rPr lang="nn-NO" dirty="0"/>
              <a:t>Arrangør må sørge for å «rydde» i </a:t>
            </a:r>
            <a:r>
              <a:rPr lang="nn-NO" dirty="0" err="1"/>
              <a:t>øvelser</a:t>
            </a:r>
            <a:r>
              <a:rPr lang="nn-NO" dirty="0"/>
              <a:t> og </a:t>
            </a:r>
            <a:r>
              <a:rPr lang="nn-NO" dirty="0" err="1"/>
              <a:t>klasseinndelinger</a:t>
            </a:r>
            <a:r>
              <a:rPr lang="nn-NO" dirty="0"/>
              <a:t>, samt </a:t>
            </a:r>
            <a:r>
              <a:rPr lang="nn-NO" dirty="0" err="1"/>
              <a:t>utfyllende</a:t>
            </a:r>
            <a:r>
              <a:rPr lang="nn-NO" dirty="0"/>
              <a:t> </a:t>
            </a:r>
            <a:r>
              <a:rPr lang="nn-NO" dirty="0" err="1"/>
              <a:t>rennbeskrivelse</a:t>
            </a:r>
            <a:r>
              <a:rPr lang="nn-NO" dirty="0"/>
              <a:t> i iSonen.</a:t>
            </a:r>
          </a:p>
          <a:p>
            <a:r>
              <a:rPr lang="nn-NO" dirty="0"/>
              <a:t> Fremdeles </a:t>
            </a:r>
            <a:r>
              <a:rPr lang="nn-NO" dirty="0" err="1"/>
              <a:t>noen</a:t>
            </a:r>
            <a:r>
              <a:rPr lang="nn-NO" dirty="0"/>
              <a:t> ledige </a:t>
            </a:r>
            <a:r>
              <a:rPr lang="nn-NO" dirty="0" err="1"/>
              <a:t>datoer</a:t>
            </a:r>
            <a:r>
              <a:rPr lang="nn-NO" dirty="0"/>
              <a:t> til å arrangere renn.</a:t>
            </a:r>
          </a:p>
          <a:p>
            <a:pPr lvl="1"/>
            <a:r>
              <a:rPr lang="nn-NO" dirty="0"/>
              <a:t>Romjulsrenn, helgen 4.-5.januar, </a:t>
            </a:r>
          </a:p>
        </p:txBody>
      </p:sp>
    </p:spTree>
    <p:extLst>
      <p:ext uri="{BB962C8B-B14F-4D97-AF65-F5344CB8AC3E}">
        <p14:creationId xmlns:p14="http://schemas.microsoft.com/office/powerpoint/2010/main" val="191002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FF0AB-0743-53CD-FE61-D1DE1C442711}"/>
              </a:ext>
            </a:extLst>
          </p:cNvPr>
          <p:cNvSpPr>
            <a:spLocks noGrp="1"/>
          </p:cNvSpPr>
          <p:nvPr>
            <p:ph type="title"/>
          </p:nvPr>
        </p:nvSpPr>
        <p:spPr/>
        <p:txBody>
          <a:bodyPr/>
          <a:lstStyle/>
          <a:p>
            <a:r>
              <a:rPr lang="nb-NO" dirty="0"/>
              <a:t>Kretsrenn / kretsmesterskap</a:t>
            </a:r>
          </a:p>
        </p:txBody>
      </p:sp>
      <p:sp>
        <p:nvSpPr>
          <p:cNvPr id="3" name="Plassholder for innhold 2">
            <a:extLst>
              <a:ext uri="{FF2B5EF4-FFF2-40B4-BE49-F238E27FC236}">
                <a16:creationId xmlns:a16="http://schemas.microsoft.com/office/drawing/2014/main" id="{E290F2FE-6790-BFAE-05FE-379EAF57884A}"/>
              </a:ext>
            </a:extLst>
          </p:cNvPr>
          <p:cNvSpPr>
            <a:spLocks noGrp="1"/>
          </p:cNvSpPr>
          <p:nvPr>
            <p:ph idx="1"/>
          </p:nvPr>
        </p:nvSpPr>
        <p:spPr/>
        <p:txBody>
          <a:bodyPr/>
          <a:lstStyle/>
          <a:p>
            <a:r>
              <a:rPr lang="nb-NO" sz="2400" dirty="0"/>
              <a:t>Antall renn i kretsen (inkl. turrenn)</a:t>
            </a:r>
          </a:p>
          <a:p>
            <a:pPr lvl="1"/>
            <a:r>
              <a:rPr lang="nb-NO" sz="1400" dirty="0"/>
              <a:t>18 renn</a:t>
            </a:r>
          </a:p>
          <a:p>
            <a:endParaRPr lang="nb-NO" sz="2400" dirty="0">
              <a:solidFill>
                <a:srgbClr val="FFFF00"/>
              </a:solidFill>
            </a:endParaRPr>
          </a:p>
          <a:p>
            <a:r>
              <a:rPr lang="nb-NO" sz="2400" dirty="0"/>
              <a:t>Kretsmesterskapene blir avviklet som følger:</a:t>
            </a:r>
          </a:p>
          <a:p>
            <a:pPr marL="457200" lvl="1" indent="0">
              <a:buNone/>
            </a:pPr>
            <a:r>
              <a:rPr lang="nb-NO" sz="1400" dirty="0"/>
              <a:t>KM HELG 1</a:t>
            </a:r>
          </a:p>
          <a:p>
            <a:pPr lvl="1"/>
            <a:r>
              <a:rPr lang="nb-NO" sz="1400" dirty="0"/>
              <a:t>25.01.2025 KM Langdistanse Fristil			Arrangør: Svarstad IL		Sted: Svarstad</a:t>
            </a:r>
          </a:p>
          <a:p>
            <a:pPr lvl="1"/>
            <a:r>
              <a:rPr lang="nb-NO" sz="1400" dirty="0"/>
              <a:t>26.01.2025 KM Sprint Klassisk			Arrangør: Svarstad IL		Sted: Svarstad</a:t>
            </a:r>
          </a:p>
          <a:p>
            <a:pPr marL="457200" lvl="1" indent="0">
              <a:buNone/>
            </a:pPr>
            <a:r>
              <a:rPr lang="nb-NO" sz="1400" dirty="0"/>
              <a:t>KM HELG 2</a:t>
            </a:r>
          </a:p>
          <a:p>
            <a:pPr lvl="1"/>
            <a:r>
              <a:rPr lang="nb-NO" sz="1400" dirty="0"/>
              <a:t>01.03.2025 KM Normaldistanse Klassisk fellesstart	Arrangør: Heddal IL		Sted: Grønkjær Skiarena</a:t>
            </a:r>
          </a:p>
          <a:p>
            <a:pPr lvl="1"/>
            <a:r>
              <a:rPr lang="nb-NO" sz="1400" dirty="0"/>
              <a:t>02.03.2025 KM Sprintstafett Fristil			Arrangør: Skarphedin IL	Sted: Grønkjær Skiarena</a:t>
            </a:r>
          </a:p>
          <a:p>
            <a:pPr marL="457200" lvl="1" indent="0">
              <a:buNone/>
            </a:pPr>
            <a:r>
              <a:rPr lang="nb-NO" sz="1400" dirty="0"/>
              <a:t>KM HELG 3</a:t>
            </a:r>
          </a:p>
          <a:p>
            <a:pPr lvl="1"/>
            <a:r>
              <a:rPr lang="nb-NO" sz="1400" dirty="0"/>
              <a:t>08.03.2025 KM Stafett (K-F-F)			Arrangør: IF Ørn		Sted: </a:t>
            </a:r>
            <a:r>
              <a:rPr lang="nb-NO" sz="1400" dirty="0" err="1"/>
              <a:t>Jarseng</a:t>
            </a:r>
            <a:endParaRPr lang="nb-NO" sz="1400" dirty="0"/>
          </a:p>
        </p:txBody>
      </p:sp>
      <p:sp>
        <p:nvSpPr>
          <p:cNvPr id="4" name="TekstSylinder 3">
            <a:extLst>
              <a:ext uri="{FF2B5EF4-FFF2-40B4-BE49-F238E27FC236}">
                <a16:creationId xmlns:a16="http://schemas.microsoft.com/office/drawing/2014/main" id="{04322D1D-581B-2640-FFBF-B43F20ABC102}"/>
              </a:ext>
            </a:extLst>
          </p:cNvPr>
          <p:cNvSpPr txBox="1"/>
          <p:nvPr/>
        </p:nvSpPr>
        <p:spPr>
          <a:xfrm>
            <a:off x="5791200" y="2819400"/>
            <a:ext cx="914400" cy="914400"/>
          </a:xfrm>
          <a:prstGeom prst="rect">
            <a:avLst/>
          </a:prstGeom>
          <a:noFill/>
        </p:spPr>
        <p:txBody>
          <a:bodyPr wrap="square" rtlCol="0">
            <a:spAutoFit/>
          </a:bodyPr>
          <a:lstStyle/>
          <a:p>
            <a:endParaRPr lang="nb-NO" dirty="0"/>
          </a:p>
        </p:txBody>
      </p:sp>
    </p:spTree>
    <p:extLst>
      <p:ext uri="{BB962C8B-B14F-4D97-AF65-F5344CB8AC3E}">
        <p14:creationId xmlns:p14="http://schemas.microsoft.com/office/powerpoint/2010/main" val="94197640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B66D5A-7F38-8308-8040-E1597297DB0A}"/>
              </a:ext>
            </a:extLst>
          </p:cNvPr>
          <p:cNvSpPr>
            <a:spLocks noGrp="1"/>
          </p:cNvSpPr>
          <p:nvPr>
            <p:ph type="title"/>
          </p:nvPr>
        </p:nvSpPr>
        <p:spPr/>
        <p:txBody>
          <a:bodyPr/>
          <a:lstStyle/>
          <a:p>
            <a:r>
              <a:rPr lang="nb-NO" dirty="0"/>
              <a:t>Terminlisten 2024/2025</a:t>
            </a:r>
          </a:p>
        </p:txBody>
      </p:sp>
      <p:sp>
        <p:nvSpPr>
          <p:cNvPr id="7" name="Plassholder for innhold 6">
            <a:extLst>
              <a:ext uri="{FF2B5EF4-FFF2-40B4-BE49-F238E27FC236}">
                <a16:creationId xmlns:a16="http://schemas.microsoft.com/office/drawing/2014/main" id="{A22E5ABC-C42F-4BFA-3E16-26E211C3076D}"/>
              </a:ext>
            </a:extLst>
          </p:cNvPr>
          <p:cNvSpPr>
            <a:spLocks noGrp="1"/>
          </p:cNvSpPr>
          <p:nvPr>
            <p:ph idx="1"/>
          </p:nvPr>
        </p:nvSpPr>
        <p:spPr>
          <a:xfrm>
            <a:off x="838200" y="1424354"/>
            <a:ext cx="10515600" cy="4932484"/>
          </a:xfrm>
        </p:spPr>
        <p:txBody>
          <a:bodyPr>
            <a:normAutofit lnSpcReduction="10000"/>
          </a:bodyPr>
          <a:lstStyle/>
          <a:p>
            <a:r>
              <a:rPr lang="nb-NO" sz="1100" dirty="0"/>
              <a:t>15.desember	Osebergrennet			Oseberg Skilag	Normaldistanse	Fristil</a:t>
            </a:r>
          </a:p>
          <a:p>
            <a:r>
              <a:rPr lang="nb-NO" sz="1100" dirty="0"/>
              <a:t>12.januar		Larvik Skisprint			Larvik Ski		Sprint		Fristil</a:t>
            </a:r>
          </a:p>
          <a:p>
            <a:r>
              <a:rPr lang="nb-NO" sz="1100" dirty="0"/>
              <a:t>15.januar		Grenland Vintercup 1 – </a:t>
            </a:r>
            <a:r>
              <a:rPr lang="nb-NO" sz="1100" dirty="0" err="1"/>
              <a:t>Jarsengsprinten</a:t>
            </a:r>
            <a:r>
              <a:rPr lang="nb-NO" sz="1100" dirty="0"/>
              <a:t>		IF Ørn</a:t>
            </a:r>
          </a:p>
          <a:p>
            <a:r>
              <a:rPr lang="nb-NO" sz="1100" dirty="0"/>
              <a:t>18.januar		</a:t>
            </a:r>
            <a:r>
              <a:rPr lang="nb-NO" sz="1100" dirty="0" err="1"/>
              <a:t>Reløpet</a:t>
            </a:r>
            <a:r>
              <a:rPr lang="nb-NO" sz="1100" dirty="0"/>
              <a:t>				Ramnes IL		Turrenn		Klassisk</a:t>
            </a:r>
          </a:p>
          <a:p>
            <a:r>
              <a:rPr lang="nb-NO" sz="1100" dirty="0"/>
              <a:t>25.januar		KM Langdistanse			Svarstad IL		KM 2		Fristil</a:t>
            </a:r>
          </a:p>
          <a:p>
            <a:r>
              <a:rPr lang="nb-NO" sz="1100" dirty="0"/>
              <a:t>26.januar		KM Sprint				Svarstad IL		KM 3		Klassisk</a:t>
            </a:r>
          </a:p>
          <a:p>
            <a:r>
              <a:rPr lang="nb-NO" sz="1100" dirty="0"/>
              <a:t>29.januar		Grenland Vintercup 2 – </a:t>
            </a:r>
            <a:r>
              <a:rPr lang="nb-NO" sz="1100" dirty="0" err="1"/>
              <a:t>Heirennet</a:t>
            </a:r>
            <a:r>
              <a:rPr lang="nb-NO" sz="1100" dirty="0"/>
              <a:t>		Hei IL				Fristil</a:t>
            </a:r>
          </a:p>
          <a:p>
            <a:r>
              <a:rPr lang="nb-NO" sz="1100" dirty="0"/>
              <a:t>01.februar		Saulandrennet			Sauland IL		Normaldistanse	Klassisk</a:t>
            </a:r>
          </a:p>
          <a:p>
            <a:r>
              <a:rPr lang="nb-NO" sz="1100" dirty="0"/>
              <a:t>09.februar	Vindfjelløpet				Svarstad IL		Turrenn		Klassisk</a:t>
            </a:r>
          </a:p>
          <a:p>
            <a:r>
              <a:rPr lang="nb-NO" sz="1100" dirty="0"/>
              <a:t>12.februar		Grenland Vintercup 3 – Skicross		IF Ørn</a:t>
            </a:r>
          </a:p>
          <a:p>
            <a:r>
              <a:rPr lang="nb-NO" sz="1100" dirty="0"/>
              <a:t>15.februar		Gransheradsprinten			Gransherad IL	Normaldistanse	Fristil</a:t>
            </a:r>
          </a:p>
          <a:p>
            <a:r>
              <a:rPr lang="nb-NO" sz="1100" dirty="0"/>
              <a:t>15.februar		Montebellorennet			Sande SK		Turrenn / Langdistanse	Klassisk</a:t>
            </a:r>
          </a:p>
          <a:p>
            <a:r>
              <a:rPr lang="nb-NO" sz="1100" dirty="0"/>
              <a:t>01.mars		Gaustaløpet				Rjukan IL		</a:t>
            </a:r>
          </a:p>
          <a:p>
            <a:r>
              <a:rPr lang="nb-NO" sz="1100" dirty="0"/>
              <a:t>01.mars		KM Normaldistanse - Heddalsprinten		Heddal IL		KM 1		Klassisk</a:t>
            </a:r>
          </a:p>
          <a:p>
            <a:r>
              <a:rPr lang="nb-NO" sz="1100" dirty="0"/>
              <a:t>02.mars		KM Sprintstafett – </a:t>
            </a:r>
            <a:r>
              <a:rPr lang="nb-NO" sz="1100" dirty="0" err="1"/>
              <a:t>Skarphedinrennet</a:t>
            </a:r>
            <a:r>
              <a:rPr lang="nb-NO" sz="1100" dirty="0"/>
              <a:t>		Skarphedin IL		KM 4		Fristil</a:t>
            </a:r>
          </a:p>
          <a:p>
            <a:r>
              <a:rPr lang="nb-NO" sz="1100" dirty="0"/>
              <a:t>08.mars		KM Stafett				IF Ørn		KM 5		K-F-F</a:t>
            </a:r>
          </a:p>
          <a:p>
            <a:r>
              <a:rPr lang="nb-NO" sz="1100" dirty="0"/>
              <a:t>09.mars		Andeburennet			Andebu IL		Sprint		Klassisk</a:t>
            </a:r>
          </a:p>
          <a:p>
            <a:r>
              <a:rPr lang="nb-NO" sz="1100" dirty="0"/>
              <a:t>5.april		Haukelirennet			IL Rein		Turrenn		Valgfritt</a:t>
            </a:r>
          </a:p>
        </p:txBody>
      </p:sp>
    </p:spTree>
    <p:extLst>
      <p:ext uri="{BB962C8B-B14F-4D97-AF65-F5344CB8AC3E}">
        <p14:creationId xmlns:p14="http://schemas.microsoft.com/office/powerpoint/2010/main" val="11418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7BF100-C054-359C-81C7-403331919384}"/>
              </a:ext>
            </a:extLst>
          </p:cNvPr>
          <p:cNvSpPr>
            <a:spLocks noGrp="1"/>
          </p:cNvSpPr>
          <p:nvPr>
            <p:ph type="title"/>
          </p:nvPr>
        </p:nvSpPr>
        <p:spPr/>
        <p:txBody>
          <a:bodyPr/>
          <a:lstStyle/>
          <a:p>
            <a:r>
              <a:rPr lang="nb-NO" dirty="0"/>
              <a:t>Kretsrenn / kretsmesterskap</a:t>
            </a:r>
          </a:p>
        </p:txBody>
      </p:sp>
      <p:sp>
        <p:nvSpPr>
          <p:cNvPr id="3" name="Plassholder for innhold 2">
            <a:extLst>
              <a:ext uri="{FF2B5EF4-FFF2-40B4-BE49-F238E27FC236}">
                <a16:creationId xmlns:a16="http://schemas.microsoft.com/office/drawing/2014/main" id="{94B1BCA0-D109-213B-5F17-E1EA5CBA9F10}"/>
              </a:ext>
            </a:extLst>
          </p:cNvPr>
          <p:cNvSpPr>
            <a:spLocks noGrp="1"/>
          </p:cNvSpPr>
          <p:nvPr>
            <p:ph idx="1"/>
          </p:nvPr>
        </p:nvSpPr>
        <p:spPr>
          <a:xfrm>
            <a:off x="606751" y="1350236"/>
            <a:ext cx="10747049" cy="4826727"/>
          </a:xfrm>
        </p:spPr>
        <p:txBody>
          <a:bodyPr>
            <a:normAutofit/>
          </a:bodyPr>
          <a:lstStyle/>
          <a:p>
            <a:r>
              <a:rPr lang="nb-NO" sz="2400" dirty="0"/>
              <a:t>Invitasjon til renn lastes opp i arrangementet i </a:t>
            </a:r>
            <a:r>
              <a:rPr lang="nb-NO" sz="2400" dirty="0" err="1"/>
              <a:t>iSonen</a:t>
            </a:r>
            <a:r>
              <a:rPr lang="nb-NO" sz="2400" dirty="0"/>
              <a:t> senest 3 uker før rennstart. Klubber kan selv poste invitasjon på kretsens </a:t>
            </a:r>
            <a:r>
              <a:rPr lang="nb-NO" sz="2400" dirty="0" err="1"/>
              <a:t>facebookside</a:t>
            </a:r>
            <a:r>
              <a:rPr lang="nb-NO" sz="2400" dirty="0"/>
              <a:t>.</a:t>
            </a:r>
          </a:p>
          <a:p>
            <a:r>
              <a:rPr lang="nb-NO" sz="2400" dirty="0"/>
              <a:t>Resultater legges ut på klubbens hjemmeside så snart som mulig etter gjennomført arrangement, og sendes i tillegg kretskontoret. (</a:t>
            </a:r>
            <a:r>
              <a:rPr lang="nb-NO" sz="2400" dirty="0" err="1"/>
              <a:t>EQTiming</a:t>
            </a:r>
            <a:r>
              <a:rPr lang="nb-NO" sz="2400" dirty="0"/>
              <a:t>)</a:t>
            </a:r>
          </a:p>
          <a:p>
            <a:r>
              <a:rPr lang="nb-NO" sz="2400" dirty="0"/>
              <a:t>Send gjerne en kort stemningsrapport etter arrangementet med noen bilder så vi kan poste på websidene og </a:t>
            </a:r>
            <a:r>
              <a:rPr lang="nb-NO" sz="2400" dirty="0" err="1"/>
              <a:t>facebooksidene</a:t>
            </a:r>
            <a:r>
              <a:rPr lang="nb-NO" sz="2400" dirty="0"/>
              <a:t>.</a:t>
            </a:r>
          </a:p>
          <a:p>
            <a:r>
              <a:rPr lang="nb-NO" sz="2400" dirty="0"/>
              <a:t>Arrangører oppfordres til å sette opp klasser for funksjonshemmede. Eventuelle tilpasninger kan diskuteres med TD. </a:t>
            </a:r>
            <a:r>
              <a:rPr lang="nb-NO" sz="2400" dirty="0" err="1"/>
              <a:t>Krestmesterskap</a:t>
            </a:r>
            <a:r>
              <a:rPr lang="nb-NO" sz="2400" dirty="0"/>
              <a:t> skal ha FH-klasser (individuelt)</a:t>
            </a:r>
          </a:p>
          <a:p>
            <a:r>
              <a:rPr lang="nb-NO" sz="2400" dirty="0"/>
              <a:t>Arrangør skal selv sette opp TD innen 1.desember. TD legges inn i </a:t>
            </a:r>
            <a:r>
              <a:rPr lang="nb-NO" sz="2400" dirty="0" err="1"/>
              <a:t>iSonen</a:t>
            </a:r>
            <a:r>
              <a:rPr lang="nb-NO" sz="2400" dirty="0"/>
              <a:t> og sendes kretskontoret. </a:t>
            </a:r>
          </a:p>
          <a:p>
            <a:r>
              <a:rPr lang="nb-NO" sz="2400" dirty="0"/>
              <a:t>Arrangør besørger mat til TD</a:t>
            </a:r>
          </a:p>
          <a:p>
            <a:endParaRPr lang="nb-NO" sz="2400" dirty="0"/>
          </a:p>
          <a:p>
            <a:endParaRPr lang="nb-NO" sz="2400" dirty="0"/>
          </a:p>
        </p:txBody>
      </p:sp>
    </p:spTree>
    <p:extLst>
      <p:ext uri="{BB962C8B-B14F-4D97-AF65-F5344CB8AC3E}">
        <p14:creationId xmlns:p14="http://schemas.microsoft.com/office/powerpoint/2010/main" val="14162554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kiforbundet">
      <a:majorFont>
        <a:latin typeface="Skiforbundet Sans"/>
        <a:ea typeface=""/>
        <a:cs typeface=""/>
      </a:majorFont>
      <a:minorFont>
        <a:latin typeface="Skiforbunde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mal" id="{9CAB74B7-F2E9-41E7-98F8-3BC1EABCC5F6}" vid="{3BD093AA-7125-4333-A471-6BE29D348E4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966CFF02BA2A4478B6E89BF3010FA24" ma:contentTypeVersion="14" ma:contentTypeDescription="Opprett et nytt dokument." ma:contentTypeScope="" ma:versionID="7941e7f7c52448e98e89623884fbf51f">
  <xsd:schema xmlns:xsd="http://www.w3.org/2001/XMLSchema" xmlns:xs="http://www.w3.org/2001/XMLSchema" xmlns:p="http://schemas.microsoft.com/office/2006/metadata/properties" xmlns:ns2="98a83eff-1480-41a6-b3d3-1b8cf3ea2e19" xmlns:ns3="3aef50f6-f396-4459-b665-6c7b3a68f517" xmlns:ns4="f9868745-63b7-4e6d-94ca-a30618503fc7" targetNamespace="http://schemas.microsoft.com/office/2006/metadata/properties" ma:root="true" ma:fieldsID="d8f9c7544f3038ad043aeccbe27c9ebe" ns2:_="" ns3:_="" ns4:_="">
    <xsd:import namespace="98a83eff-1480-41a6-b3d3-1b8cf3ea2e19"/>
    <xsd:import namespace="3aef50f6-f396-4459-b665-6c7b3a68f517"/>
    <xsd:import namespace="f9868745-63b7-4e6d-94ca-a30618503f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83eff-1480-41a6-b3d3-1b8cf3ea2e19"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ef50f6-f396-4459-b665-6c7b3a68f5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7c35df68-1123-4a3a-b80a-3e4e7d44f2b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868745-63b7-4e6d-94ca-a30618503fc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0abe4e1-7395-4e40-aabf-875288bfed94}" ma:internalName="TaxCatchAll" ma:showField="CatchAllData" ma:web="f9868745-63b7-4e6d-94ca-a30618503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9868745-63b7-4e6d-94ca-a30618503fc7" xsi:nil="true"/>
    <lcf76f155ced4ddcb4097134ff3c332f xmlns="3aef50f6-f396-4459-b665-6c7b3a68f51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8184D-62DF-4F7D-AAF0-B638753DE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83eff-1480-41a6-b3d3-1b8cf3ea2e19"/>
    <ds:schemaRef ds:uri="3aef50f6-f396-4459-b665-6c7b3a68f517"/>
    <ds:schemaRef ds:uri="f9868745-63b7-4e6d-94ca-a30618503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0B2A4F-7070-4B92-A49A-4FFA819077D3}">
  <ds:schemaRefs>
    <ds:schemaRef ds:uri="http://purl.org/dc/terms/"/>
    <ds:schemaRef ds:uri="http://schemas.microsoft.com/office/2006/documentManagement/types"/>
    <ds:schemaRef ds:uri="http://purl.org/dc/elements/1.1/"/>
    <ds:schemaRef ds:uri="http://schemas.openxmlformats.org/package/2006/metadata/core-properties"/>
    <ds:schemaRef ds:uri="ea08695c-71a6-424d-b494-0382f1cd8949"/>
    <ds:schemaRef ds:uri="http://schemas.microsoft.com/office/infopath/2007/PartnerControls"/>
    <ds:schemaRef ds:uri="b6b0fb10-d300-4a0f-8b00-77087f6cd297"/>
    <ds:schemaRef ds:uri="http://schemas.microsoft.com/office/2006/metadata/properties"/>
    <ds:schemaRef ds:uri="http://www.w3.org/XML/1998/namespace"/>
    <ds:schemaRef ds:uri="http://purl.org/dc/dcmitype/"/>
    <ds:schemaRef ds:uri="f9868745-63b7-4e6d-94ca-a30618503fc7"/>
    <ds:schemaRef ds:uri="3aef50f6-f396-4459-b665-6c7b3a68f517"/>
  </ds:schemaRefs>
</ds:datastoreItem>
</file>

<file path=customXml/itemProps3.xml><?xml version="1.0" encoding="utf-8"?>
<ds:datastoreItem xmlns:ds="http://schemas.openxmlformats.org/officeDocument/2006/customXml" ds:itemID="{2E4696BE-9458-4E5A-AC88-CB8FE0C4E1EB}">
  <ds:schemaRefs>
    <ds:schemaRef ds:uri="http://schemas.microsoft.com/sharepoint/v3/contenttype/forms"/>
  </ds:schemaRefs>
</ds:datastoreItem>
</file>

<file path=docMetadata/LabelInfo.xml><?xml version="1.0" encoding="utf-8"?>
<clbl:labelList xmlns:clbl="http://schemas.microsoft.com/office/2020/mipLabelMetadata">
  <clbl:label id="{5ca93399-1184-430d-88a8-107721ef7b66}" enabled="0" method="" siteId="{5ca93399-1184-430d-88a8-107721ef7b66}" removed="1"/>
</clbl:labelList>
</file>

<file path=docProps/app.xml><?xml version="1.0" encoding="utf-8"?>
<Properties xmlns="http://schemas.openxmlformats.org/officeDocument/2006/extended-properties" xmlns:vt="http://schemas.openxmlformats.org/officeDocument/2006/docPropsVTypes">
  <Template>Powerpoint mal</Template>
  <TotalTime>2298</TotalTime>
  <Words>1832</Words>
  <Application>Microsoft Office PowerPoint</Application>
  <PresentationFormat>Widescreen</PresentationFormat>
  <Paragraphs>186</Paragraphs>
  <Slides>18</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Segoe UI</vt:lpstr>
      <vt:lpstr>Skiforbundet Sans</vt:lpstr>
      <vt:lpstr>SkiforbundetSans</vt:lpstr>
      <vt:lpstr>Office-tema</vt:lpstr>
      <vt:lpstr>Velkommen til høstmøte VTSK Langrenn 2024/2025</vt:lpstr>
      <vt:lpstr>Agenda</vt:lpstr>
      <vt:lpstr>Langrennskomiteen 2024/2025</vt:lpstr>
      <vt:lpstr>Kretskontoret informerer</vt:lpstr>
      <vt:lpstr>Kretskontoret informerer</vt:lpstr>
      <vt:lpstr>Terminlisten 2024/2025</vt:lpstr>
      <vt:lpstr>Kretsrenn / kretsmesterskap</vt:lpstr>
      <vt:lpstr>Terminlisten 2024/2025</vt:lpstr>
      <vt:lpstr>Kretsrenn / kretsmesterskap</vt:lpstr>
      <vt:lpstr>Kretsrenn/kretsmesterskap</vt:lpstr>
      <vt:lpstr>Sesonginformasjon Norgescup jr med kretsopplegg</vt:lpstr>
      <vt:lpstr>Hovedlandsrennet</vt:lpstr>
      <vt:lpstr>Sesonginformasjon Skiforbundet https://www.skiforbundet.no/langrenn/skirenn/terminlisten-og-hovedpunkter/ </vt:lpstr>
      <vt:lpstr>Status Team Elon Oslofjord</vt:lpstr>
      <vt:lpstr>Økonomi</vt:lpstr>
      <vt:lpstr>Tilbakespillsrunde Kahoot  </vt:lpstr>
      <vt:lpstr>Diskusjon/Utvikling</vt:lpstr>
      <vt:lpstr>Oppsummering</vt:lpstr>
    </vt:vector>
  </TitlesOfParts>
  <Company>Norges Idrettsforbund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Fevang, Christopher</dc:creator>
  <cp:lastModifiedBy>Fevang, Christopher</cp:lastModifiedBy>
  <cp:revision>5</cp:revision>
  <dcterms:created xsi:type="dcterms:W3CDTF">2023-10-24T12:03:16Z</dcterms:created>
  <dcterms:modified xsi:type="dcterms:W3CDTF">2025-01-27T12:52:47Z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0x0101003966CFF02BA2A4478B6E89BF3010FA24</vt:lpwstr>
  </property>
  <property fmtid="{D5CDD505-2E9C-101B-9397-08002B2CF9AE}" pid="3" name="MediaServiceImageTags">
    <vt:lpwstr/>
  </property>
  <property fmtid="{D5CDD505-2E9C-101B-9397-08002B2CF9AE}" pid="4" name="Kommentar">
    <vt:lpwstr/>
  </property>
  <property fmtid="{D5CDD505-2E9C-101B-9397-08002B2CF9AE}" pid="5" name="_ExtendedDescription">
    <vt:lpwstr/>
  </property>
  <property fmtid="{D5CDD505-2E9C-101B-9397-08002B2CF9AE}" pid="6" name="Dokumenttype">
    <vt:lpwstr/>
  </property>
  <property fmtid="{D5CDD505-2E9C-101B-9397-08002B2CF9AE}" pid="7" name="Order">
    <vt:r8>3952300</vt:r8>
  </property>
  <property fmtid="{D5CDD505-2E9C-101B-9397-08002B2CF9AE}" pid="8" name="Klartilmigrering">
    <vt:bool>false</vt:bool>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Arkivverdig">
    <vt:bool>false</vt:bool>
  </property>
  <property fmtid="{D5CDD505-2E9C-101B-9397-08002B2CF9AE}" pid="14" name="TriggerFlowInfo">
    <vt:lpwstr/>
  </property>
</Properties>
</file>